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87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572E4-2E5C-4F58-8CE5-4FFE16B12E2C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8E1B4-77BA-41BE-BF55-296DFBEE0B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19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>
              <a:latin typeface="Arial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2CF616-46EA-461D-8BA2-35309B6A383F}" type="slidenum">
              <a:rPr lang="en-US" smtClean="0"/>
              <a:pPr eaLnBrk="1" hangingPunct="1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DD0E-10AA-4CB8-9310-53299A815B90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242E-6231-44B1-84DF-1CD027B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DD0E-10AA-4CB8-9310-53299A815B90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242E-6231-44B1-84DF-1CD027B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76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DD0E-10AA-4CB8-9310-53299A815B90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242E-6231-44B1-84DF-1CD027B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89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DD0E-10AA-4CB8-9310-53299A815B90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242E-6231-44B1-84DF-1CD027B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83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DD0E-10AA-4CB8-9310-53299A815B90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242E-6231-44B1-84DF-1CD027B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19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DD0E-10AA-4CB8-9310-53299A815B90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242E-6231-44B1-84DF-1CD027B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4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DD0E-10AA-4CB8-9310-53299A815B90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242E-6231-44B1-84DF-1CD027B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83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DD0E-10AA-4CB8-9310-53299A815B90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242E-6231-44B1-84DF-1CD027B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22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DD0E-10AA-4CB8-9310-53299A815B90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242E-6231-44B1-84DF-1CD027B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44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DD0E-10AA-4CB8-9310-53299A815B90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242E-6231-44B1-84DF-1CD027B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4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DD0E-10AA-4CB8-9310-53299A815B90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242E-6231-44B1-84DF-1CD027B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2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BDD0E-10AA-4CB8-9310-53299A815B90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E242E-6231-44B1-84DF-1CD027BED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0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google.com/imgres?imgurl=http://nxbtre.com.vn/Images/Story/NXBTreStoryFull_12.jpg&amp;imgrefurl=http://nxbtre.com.vn/BooksDetail.aspx?Act=Detail&amp;CateID=108&amp;ID=10942&amp;usg=__GXfTTrOR1Gqz3nZbS9TWunVIGL4=&amp;h=578&amp;w=405&amp;sz=51&amp;hl=en&amp;start=5&amp;um=1&amp;tbnid=Xd8sZk6I8f3PzM:&amp;tbnh=134&amp;tbnw=94&amp;prev=/images?q=b%E1%BA%A3n+%C3%A1n+ch%E1%BA%BF+%C4%91%E1%BB%99+th%E1%BB%B1c+d%C3%A2n+ph%C3%A1p&amp;hl=en&amp;rls=com.microsoft:en-us:IE-SearchBox&amp;rlz=1I7GGLL_vi&amp;sa=N&amp;um=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WordArt 3"/>
          <p:cNvSpPr>
            <a:spLocks noChangeArrowheads="1" noChangeShapeType="1" noTextEdit="1"/>
          </p:cNvSpPr>
          <p:nvPr/>
        </p:nvSpPr>
        <p:spPr bwMode="auto">
          <a:xfrm>
            <a:off x="1295400" y="114300"/>
            <a:ext cx="72390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KIỂM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TRA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CŨ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25400" y="1485901"/>
            <a:ext cx="9144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i="1">
                <a:latin typeface="Times New Roman" pitchFamily="18" charset="0"/>
              </a:rPr>
              <a:t>?  Nêu quan hệ ý nghĩa giữa các vế câu của câu ghép?</a:t>
            </a:r>
          </a:p>
          <a:p>
            <a:pPr eaLnBrk="1" hangingPunct="1"/>
            <a:endParaRPr lang="en-US" sz="3600" b="1" i="1">
              <a:latin typeface="Times New Roman" pitchFamily="18" charset="0"/>
            </a:endParaRPr>
          </a:p>
          <a:p>
            <a:pPr eaLnBrk="1" hangingPunct="1"/>
            <a:r>
              <a:rPr lang="en-US" sz="3600" b="1" i="1">
                <a:latin typeface="Times New Roman" pitchFamily="18" charset="0"/>
              </a:rPr>
              <a:t>? Đặt một câu ghép và phân tích mối quan hệ ý nghĩa giữa các vế câu?</a:t>
            </a:r>
          </a:p>
        </p:txBody>
      </p:sp>
    </p:spTree>
    <p:extLst>
      <p:ext uri="{BB962C8B-B14F-4D97-AF65-F5344CB8AC3E}">
        <p14:creationId xmlns:p14="http://schemas.microsoft.com/office/powerpoint/2010/main" val="100175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animBg="1"/>
      <p:bldP spid="10240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57250"/>
            <a:ext cx="9144000" cy="8572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nhanh</a:t>
            </a:r>
            <a:r>
              <a:rPr lang="en-US" sz="3600" b="1" i="1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: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br>
              <a:rPr lang="en-US" sz="3600" dirty="0">
                <a:solidFill>
                  <a:srgbClr val="0000FF"/>
                </a:solidFill>
              </a:rPr>
            </a:b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</a:rPr>
              <a:t>Phần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</a:rPr>
              <a:t>nào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</a:rPr>
              <a:t>trong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</a:rPr>
              <a:t>câu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</a:rPr>
              <a:t>có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</a:rPr>
              <a:t>thể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</a:rPr>
              <a:t>cho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</a:rPr>
              <a:t>vào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</a:rPr>
              <a:t>dấu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</a:rPr>
              <a:t>ngoặc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</a:rPr>
              <a:t>đơn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946672"/>
            <a:ext cx="9144000" cy="3218259"/>
          </a:xfrm>
        </p:spPr>
        <p:txBody>
          <a:bodyPr>
            <a:normAutofit/>
          </a:bodyPr>
          <a:lstStyle/>
          <a:p>
            <a:pPr marL="609600" indent="-609600" eaLnBrk="1" hangingPunct="1">
              <a:buFontTx/>
              <a:buNone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a.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Nam 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lớp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trưởng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lớp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9A1,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rất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giỏi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marL="609600" indent="-609600" eaLnBrk="1" hangingPunct="1">
              <a:buFontTx/>
              <a:buNone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b.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Mùa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xuân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mùa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đầu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tiên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năm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mùa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cối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đâm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chồi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nảy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lộc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marL="609600" indent="-609600" eaLnBrk="1" hangingPunct="1">
              <a:buFontTx/>
              <a:buNone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c.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Bộ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phim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“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”, do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Việt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Nam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sản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xuất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, 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rất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hay.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286000" y="2000250"/>
            <a:ext cx="49672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3300"/>
                </a:solidFill>
              </a:rPr>
              <a:t> (                                        </a:t>
            </a:r>
            <a:r>
              <a:rPr lang="en-US" sz="3200" b="1" dirty="0">
                <a:solidFill>
                  <a:srgbClr val="FF3300"/>
                </a:solidFill>
              </a:rPr>
              <a:t>) 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490952" y="2724149"/>
            <a:ext cx="6273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3300"/>
                </a:solidFill>
              </a:rPr>
              <a:t>(                                                 )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914400" y="3867150"/>
            <a:ext cx="9906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3300"/>
                </a:solidFill>
              </a:rPr>
              <a:t>                                       (                            </a:t>
            </a:r>
          </a:p>
          <a:p>
            <a:pPr eaLnBrk="1" hangingPunct="1"/>
            <a:r>
              <a:rPr lang="en-US" sz="3200" b="1" dirty="0">
                <a:solidFill>
                  <a:srgbClr val="FF3300"/>
                </a:solidFill>
              </a:rPr>
              <a:t>      </a:t>
            </a:r>
            <a:r>
              <a:rPr lang="en-US" sz="3200" b="1" dirty="0">
                <a:solidFill>
                  <a:srgbClr val="FF0000"/>
                </a:solidFill>
              </a:rPr>
              <a:t>)  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86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4" grpId="0"/>
      <p:bldP spid="25605" grpId="0"/>
      <p:bldP spid="256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WordArt 4"/>
          <p:cNvSpPr>
            <a:spLocks noChangeArrowheads="1" noChangeShapeType="1" noTextEdit="1"/>
          </p:cNvSpPr>
          <p:nvPr/>
        </p:nvSpPr>
        <p:spPr bwMode="auto">
          <a:xfrm>
            <a:off x="1676400" y="285750"/>
            <a:ext cx="57150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6000" kern="10">
              <a:ln w="1905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391160" y="902970"/>
            <a:ext cx="8001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Dấu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chấm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1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</a:rPr>
              <a:t>.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</a:rPr>
              <a:t>Xét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</a:rPr>
              <a:t>ví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</a:rPr>
              <a:t>dụ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20840" name="Text Box 8"/>
          <p:cNvSpPr txBox="1">
            <a:spLocks noChangeArrowheads="1"/>
          </p:cNvSpPr>
          <p:nvPr/>
        </p:nvSpPr>
        <p:spPr bwMode="auto">
          <a:xfrm>
            <a:off x="391160" y="1962150"/>
            <a:ext cx="655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2400" i="1">
              <a:solidFill>
                <a:srgbClr val="0066FF"/>
              </a:solidFill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6400" y="600075"/>
            <a:ext cx="4572000" cy="4370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6" descr="Book-09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25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 animBg="1"/>
      <p:bldP spid="120839" grpId="0"/>
      <p:bldP spid="1208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2700" y="0"/>
            <a:ext cx="9144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2100" indent="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0">
              <a:defRPr/>
            </a:pPr>
            <a:r>
              <a:rPr lang="en-US" sz="2400" b="1" dirty="0">
                <a:latin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</a:rPr>
              <a:t>Rồi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Dế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Choắt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loanh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quanh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băn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khoăn</a:t>
            </a:r>
            <a:r>
              <a:rPr lang="en-US" sz="2400" b="1" dirty="0">
                <a:latin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</a:rPr>
              <a:t>Tôi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phải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bảo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2400" b="1" dirty="0">
                <a:latin typeface="Times New Roman" pitchFamily="18" charset="0"/>
              </a:rPr>
              <a:t> </a:t>
            </a:r>
          </a:p>
          <a:p>
            <a:pPr indent="0" algn="just">
              <a:defRPr/>
            </a:pPr>
            <a:r>
              <a:rPr lang="en-US" sz="2400" b="1" dirty="0">
                <a:latin typeface="Times New Roman" pitchFamily="18" charset="0"/>
              </a:rPr>
              <a:t>    -   </a:t>
            </a:r>
            <a:r>
              <a:rPr lang="en-US" sz="2400" b="1" i="1" dirty="0" err="1">
                <a:latin typeface="Times New Roman" pitchFamily="18" charset="0"/>
              </a:rPr>
              <a:t>Được</a:t>
            </a:r>
            <a:r>
              <a:rPr lang="en-US" sz="2400" b="1" i="1" dirty="0">
                <a:latin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</a:rPr>
              <a:t>chú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mình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cứ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nói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thẳng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thừng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ra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US" sz="2400" b="1" dirty="0" err="1">
                <a:latin typeface="Times New Roman" pitchFamily="18" charset="0"/>
              </a:rPr>
              <a:t>Dế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Choắt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nhìn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tôi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rằng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indent="0" algn="just">
              <a:defRPr/>
            </a:pPr>
            <a:r>
              <a:rPr lang="en-US" sz="2400" b="1" i="1" dirty="0">
                <a:latin typeface="Times New Roman" pitchFamily="18" charset="0"/>
              </a:rPr>
              <a:t>    - </a:t>
            </a:r>
            <a:r>
              <a:rPr lang="en-US" sz="2400" b="1" i="1" dirty="0" err="1">
                <a:latin typeface="Times New Roman" pitchFamily="18" charset="0"/>
              </a:rPr>
              <a:t>Anh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đã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nghĩ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thương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em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như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thế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thì</a:t>
            </a:r>
            <a:r>
              <a:rPr lang="en-US" sz="2400" b="1" i="1" dirty="0">
                <a:latin typeface="Times New Roman" pitchFamily="18" charset="0"/>
              </a:rPr>
              <a:t> hay </a:t>
            </a:r>
            <a:r>
              <a:rPr lang="en-US" sz="2400" b="1" i="1" dirty="0" err="1">
                <a:latin typeface="Times New Roman" pitchFamily="18" charset="0"/>
              </a:rPr>
              <a:t>là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anh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đào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giúp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cho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em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một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cái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ngách</a:t>
            </a:r>
            <a:r>
              <a:rPr lang="en-US" sz="2400" b="1" i="1" dirty="0">
                <a:latin typeface="Times New Roman" pitchFamily="18" charset="0"/>
              </a:rPr>
              <a:t> sang </a:t>
            </a:r>
            <a:r>
              <a:rPr lang="en-US" sz="2400" b="1" i="1" dirty="0" err="1">
                <a:latin typeface="Times New Roman" pitchFamily="18" charset="0"/>
              </a:rPr>
              <a:t>bên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nhà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anh</a:t>
            </a:r>
            <a:r>
              <a:rPr lang="en-US" sz="2400" b="1" i="1" dirty="0">
                <a:latin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</a:rPr>
              <a:t>phòng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khi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tắt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lửa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tối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đèn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có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đứa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nào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đến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bắt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nạt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thì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em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chạy</a:t>
            </a:r>
            <a:r>
              <a:rPr lang="en-US" sz="2400" b="1" i="1" dirty="0">
                <a:latin typeface="Times New Roman" pitchFamily="18" charset="0"/>
              </a:rPr>
              <a:t> sang... </a:t>
            </a:r>
          </a:p>
          <a:p>
            <a:pPr indent="0" algn="just">
              <a:defRPr/>
            </a:pP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</a:rPr>
              <a:t>                                     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</a:rPr>
              <a:t>(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Tô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Hoài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</a:rPr>
              <a:t>Dế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</a:rPr>
              <a:t>Mèn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</a:rPr>
              <a:t>phiêu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</a:rPr>
              <a:t>lưu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</a:rPr>
              <a:t>kí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</a:rPr>
              <a:t>)</a:t>
            </a:r>
          </a:p>
          <a:p>
            <a:pPr>
              <a:buFontTx/>
              <a:buChar char="-"/>
              <a:defRPr/>
            </a:pPr>
            <a:endParaRPr lang="en-US" sz="2400" i="1" dirty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                                                            </a:t>
            </a:r>
          </a:p>
        </p:txBody>
      </p:sp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-19050" y="2457450"/>
            <a:ext cx="9207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dirty="0">
                <a:latin typeface="Times New Roman" pitchFamily="18" charset="0"/>
              </a:rPr>
              <a:t>b. </a:t>
            </a:r>
            <a:r>
              <a:rPr lang="en-US" sz="2400" b="1" i="1" dirty="0" err="1">
                <a:latin typeface="Times New Roman" pitchFamily="18" charset="0"/>
              </a:rPr>
              <a:t>Như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tre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mọc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thẳng</a:t>
            </a:r>
            <a:r>
              <a:rPr lang="en-US" sz="2400" b="1" i="1" dirty="0">
                <a:latin typeface="Times New Roman" pitchFamily="18" charset="0"/>
              </a:rPr>
              <a:t>, con </a:t>
            </a:r>
            <a:r>
              <a:rPr lang="en-US" sz="2400" b="1" i="1" dirty="0" err="1">
                <a:latin typeface="Times New Roman" pitchFamily="18" charset="0"/>
              </a:rPr>
              <a:t>người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không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chịu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khuất</a:t>
            </a:r>
            <a:r>
              <a:rPr lang="en-US" sz="2400" b="1" i="1" dirty="0">
                <a:latin typeface="Times New Roman" pitchFamily="18" charset="0"/>
              </a:rPr>
              <a:t>. </a:t>
            </a:r>
            <a:r>
              <a:rPr lang="en-US" sz="2400" b="1" i="1" dirty="0" err="1">
                <a:latin typeface="Times New Roman" pitchFamily="18" charset="0"/>
              </a:rPr>
              <a:t>Người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xưa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có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câu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2400" b="1" i="1" dirty="0">
                <a:latin typeface="Times New Roman" pitchFamily="18" charset="0"/>
              </a:rPr>
              <a:t> “</a:t>
            </a:r>
            <a:r>
              <a:rPr lang="en-US" sz="2400" b="1" i="1" dirty="0" err="1">
                <a:latin typeface="Times New Roman" pitchFamily="18" charset="0"/>
              </a:rPr>
              <a:t>Trúc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dẫu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cháy</a:t>
            </a:r>
            <a:r>
              <a:rPr lang="en-US" sz="2400" b="1" i="1" dirty="0">
                <a:latin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</a:rPr>
              <a:t>đốt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ngay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vẫn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thẳng</a:t>
            </a:r>
            <a:r>
              <a:rPr lang="en-US" sz="2400" b="1" i="1" dirty="0">
                <a:latin typeface="Times New Roman" pitchFamily="18" charset="0"/>
              </a:rPr>
              <a:t>”. </a:t>
            </a:r>
            <a:r>
              <a:rPr lang="en-US" sz="2400" b="1" i="1" dirty="0" err="1">
                <a:latin typeface="Times New Roman" pitchFamily="18" charset="0"/>
              </a:rPr>
              <a:t>Tre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là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thẳng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thắn</a:t>
            </a:r>
            <a:r>
              <a:rPr lang="en-US" sz="2400" b="1" i="1" dirty="0">
                <a:latin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</a:rPr>
              <a:t>bất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khuất</a:t>
            </a:r>
            <a:r>
              <a:rPr lang="en-US" sz="2400" b="1" i="1" dirty="0">
                <a:latin typeface="Times New Roman" pitchFamily="18" charset="0"/>
              </a:rPr>
              <a:t> !      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</a:rPr>
              <a:t>(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Thép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Mới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</a:rPr>
              <a:t>Cây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</a:rPr>
              <a:t>tre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</a:rPr>
              <a:t>Việt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</a:rPr>
              <a:t> Nam)</a:t>
            </a:r>
          </a:p>
          <a:p>
            <a:pPr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25400" y="3657600"/>
            <a:ext cx="9118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 i="1" dirty="0">
                <a:latin typeface="Times New Roman" pitchFamily="18" charset="0"/>
              </a:rPr>
              <a:t>c. Con </a:t>
            </a:r>
            <a:r>
              <a:rPr lang="en-US" sz="2400" b="1" i="1" dirty="0" err="1">
                <a:latin typeface="Times New Roman" pitchFamily="18" charset="0"/>
              </a:rPr>
              <a:t>đường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này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tôi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đã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quen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lại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lắm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lần</a:t>
            </a:r>
            <a:r>
              <a:rPr lang="en-US" sz="2400" b="1" i="1" dirty="0">
                <a:latin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</a:rPr>
              <a:t>nhưng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lần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này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tự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nhiên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thấy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lạ</a:t>
            </a:r>
            <a:r>
              <a:rPr lang="en-US" sz="2400" b="1" i="1" dirty="0">
                <a:latin typeface="Times New Roman" pitchFamily="18" charset="0"/>
              </a:rPr>
              <a:t>. </a:t>
            </a:r>
            <a:r>
              <a:rPr lang="en-US" sz="2400" b="1" i="1" dirty="0" err="1">
                <a:latin typeface="Times New Roman" pitchFamily="18" charset="0"/>
              </a:rPr>
              <a:t>Cảnh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vật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chung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quanh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tôi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đều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thay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đổi</a:t>
            </a:r>
            <a:r>
              <a:rPr lang="en-US" sz="2400" b="1" i="1" dirty="0">
                <a:latin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</a:rPr>
              <a:t>vì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chính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lòng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tôi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đang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có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sự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thay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đổi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lớn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hôm</a:t>
            </a:r>
            <a:r>
              <a:rPr lang="en-US" sz="2400" b="1" i="1" dirty="0">
                <a:latin typeface="Times New Roman" pitchFamily="18" charset="0"/>
              </a:rPr>
              <a:t> nay </a:t>
            </a:r>
            <a:r>
              <a:rPr lang="en-US" sz="2400" b="1" i="1" dirty="0" err="1">
                <a:latin typeface="Times New Roman" pitchFamily="18" charset="0"/>
              </a:rPr>
              <a:t>tôi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học</a:t>
            </a:r>
            <a:r>
              <a:rPr lang="en-US" sz="2400" b="1" i="1" dirty="0">
                <a:latin typeface="Times New Roman" pitchFamily="18" charset="0"/>
              </a:rPr>
              <a:t>.                                   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	                                               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</a:rPr>
              <a:t>(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Thanh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Tịnh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</a:rPr>
              <a:t>Tôi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</a:rPr>
              <a:t>đi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</a:rPr>
              <a:t>học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33918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3"/>
          <p:cNvSpPr txBox="1">
            <a:spLocks noChangeArrowheads="1"/>
          </p:cNvSpPr>
          <p:nvPr/>
        </p:nvSpPr>
        <p:spPr bwMode="auto">
          <a:xfrm>
            <a:off x="3352800" y="0"/>
            <a:ext cx="57912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92100" indent="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algn="just">
              <a:defRPr/>
            </a:pPr>
            <a:r>
              <a:rPr lang="en-US" sz="2400" b="1" dirty="0">
                <a:latin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</a:rPr>
              <a:t>Rồi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Dế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Choắt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loanh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quanh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băn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khoăn</a:t>
            </a:r>
            <a:r>
              <a:rPr lang="en-US" sz="2400" b="1" dirty="0">
                <a:latin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</a:rPr>
              <a:t>Tôi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phải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bảo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lvl="1" algn="just">
              <a:defRPr/>
            </a:pPr>
            <a:r>
              <a:rPr lang="en-US" sz="2400" b="1" i="1" dirty="0">
                <a:latin typeface="Times New Roman" pitchFamily="18" charset="0"/>
              </a:rPr>
              <a:t>- </a:t>
            </a:r>
            <a:r>
              <a:rPr lang="en-US" sz="2400" b="1" i="1" dirty="0" err="1">
                <a:latin typeface="Times New Roman" pitchFamily="18" charset="0"/>
              </a:rPr>
              <a:t>Được</a:t>
            </a:r>
            <a:r>
              <a:rPr lang="en-US" sz="2400" b="1" i="1" dirty="0">
                <a:latin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</a:rPr>
              <a:t>chú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mình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cứ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nói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thẳng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thừng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ra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</a:rPr>
              <a:t>.</a:t>
            </a:r>
          </a:p>
          <a:p>
            <a:pPr lvl="1" algn="just">
              <a:defRPr/>
            </a:pPr>
            <a:r>
              <a:rPr lang="en-US" sz="2400" b="1" dirty="0" err="1">
                <a:latin typeface="Times New Roman" pitchFamily="18" charset="0"/>
              </a:rPr>
              <a:t>Dế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Choắt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nhìn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tôi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rằng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indent="0" algn="just">
              <a:defRPr/>
            </a:pPr>
            <a:r>
              <a:rPr lang="en-US" sz="2400" b="1" i="1" dirty="0">
                <a:latin typeface="Times New Roman" pitchFamily="18" charset="0"/>
              </a:rPr>
              <a:t> - </a:t>
            </a:r>
            <a:r>
              <a:rPr lang="en-US" sz="2400" b="1" i="1" dirty="0" err="1">
                <a:latin typeface="Times New Roman" pitchFamily="18" charset="0"/>
              </a:rPr>
              <a:t>Anh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đã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nghĩ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thương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em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như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thế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thì</a:t>
            </a:r>
            <a:r>
              <a:rPr lang="en-US" sz="2400" b="1" i="1" dirty="0">
                <a:latin typeface="Times New Roman" pitchFamily="18" charset="0"/>
              </a:rPr>
              <a:t> hay </a:t>
            </a:r>
            <a:r>
              <a:rPr lang="en-US" sz="2400" b="1" i="1" dirty="0" err="1">
                <a:latin typeface="Times New Roman" pitchFamily="18" charset="0"/>
              </a:rPr>
              <a:t>là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anh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đào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giúp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cho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em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một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cái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ngách</a:t>
            </a:r>
            <a:r>
              <a:rPr lang="en-US" sz="2400" b="1" i="1" dirty="0">
                <a:latin typeface="Times New Roman" pitchFamily="18" charset="0"/>
              </a:rPr>
              <a:t> sang </a:t>
            </a:r>
            <a:r>
              <a:rPr lang="en-US" sz="2400" b="1" i="1" dirty="0" err="1">
                <a:latin typeface="Times New Roman" pitchFamily="18" charset="0"/>
              </a:rPr>
              <a:t>bên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nhà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anh</a:t>
            </a:r>
            <a:r>
              <a:rPr lang="en-US" sz="2400" b="1" i="1" dirty="0">
                <a:latin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</a:rPr>
              <a:t>phòng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khi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tắt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lửa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tối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đèn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có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đứa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nào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đến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bắt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nạt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thì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em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chạy</a:t>
            </a:r>
            <a:r>
              <a:rPr lang="en-US" sz="2400" b="1" i="1" dirty="0">
                <a:latin typeface="Times New Roman" pitchFamily="18" charset="0"/>
              </a:rPr>
              <a:t> sang.. 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</a:rPr>
              <a:t>(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Tô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Hoài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</a:rPr>
              <a:t>Dế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</a:rPr>
              <a:t>Mèn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</a:rPr>
              <a:t>phiêu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</a:rPr>
              <a:t>lưu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</a:rPr>
              <a:t>kí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</a:rPr>
              <a:t>)</a:t>
            </a:r>
          </a:p>
          <a:p>
            <a:pPr>
              <a:buFontTx/>
              <a:buChar char="-"/>
              <a:defRPr/>
            </a:pPr>
            <a:endParaRPr lang="en-US" sz="2400" b="1" i="1" dirty="0">
              <a:latin typeface="Times New Roman" pitchFamily="18" charset="0"/>
            </a:endParaRPr>
          </a:p>
          <a:p>
            <a:pPr>
              <a:defRPr/>
            </a:pPr>
            <a:r>
              <a:rPr lang="en-US" sz="2400" dirty="0">
                <a:latin typeface="Times New Roman" pitchFamily="18" charset="0"/>
              </a:rPr>
              <a:t>                                                             </a:t>
            </a:r>
          </a:p>
        </p:txBody>
      </p:sp>
      <p:sp>
        <p:nvSpPr>
          <p:cNvPr id="138248" name="Rectangle 8"/>
          <p:cNvSpPr>
            <a:spLocks noChangeArrowheads="1"/>
          </p:cNvSpPr>
          <p:nvPr/>
        </p:nvSpPr>
        <p:spPr bwMode="auto">
          <a:xfrm>
            <a:off x="4325938" y="3730229"/>
            <a:ext cx="4818062" cy="12573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38250" name="Text Box 10"/>
          <p:cNvSpPr txBox="1">
            <a:spLocks noChangeArrowheads="1"/>
          </p:cNvSpPr>
          <p:nvPr/>
        </p:nvSpPr>
        <p:spPr bwMode="auto">
          <a:xfrm>
            <a:off x="4325938" y="3831817"/>
            <a:ext cx="489426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Đánh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dấu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báo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trước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)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lời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đối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thoại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Dế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Mèn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Dế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Choắt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38253" name="Line 13"/>
          <p:cNvSpPr>
            <a:spLocks noChangeShapeType="1"/>
          </p:cNvSpPr>
          <p:nvPr/>
        </p:nvSpPr>
        <p:spPr bwMode="auto">
          <a:xfrm flipV="1">
            <a:off x="3487738" y="4218385"/>
            <a:ext cx="838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2230" name="Picture 14" descr="22-2326102012415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1444229"/>
            <a:ext cx="3505201" cy="369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86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8" grpId="0" animBg="1"/>
      <p:bldP spid="138250" grpId="0"/>
      <p:bldP spid="1382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3435351" y="847725"/>
            <a:ext cx="5749925" cy="426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b. Như tre mọc thẳng, con người không chịu khuất. Người xưa có câu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Trúc dẫu cháy, đốt ngay vẫn thẳng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”. Tre là thẳng thắn, bất khuất ! </a:t>
            </a:r>
          </a:p>
          <a:p>
            <a:pPr>
              <a:spcBef>
                <a:spcPct val="50000"/>
              </a:spcBef>
            </a:pPr>
            <a:r>
              <a:rPr lang="en-US" sz="32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Thép Mới</a:t>
            </a:r>
            <a:r>
              <a:rPr lang="en-US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Cây tre Việt Nam)</a:t>
            </a:r>
          </a:p>
          <a:p>
            <a:pPr>
              <a:spcBef>
                <a:spcPct val="50000"/>
              </a:spcBef>
            </a:pPr>
            <a:endParaRPr lang="en-US" sz="140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800" i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0536" name="Rectangle 8"/>
          <p:cNvSpPr>
            <a:spLocks noChangeArrowheads="1"/>
          </p:cNvSpPr>
          <p:nvPr/>
        </p:nvSpPr>
        <p:spPr bwMode="auto">
          <a:xfrm>
            <a:off x="4267200" y="3337323"/>
            <a:ext cx="4648200" cy="173116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50537" name="Text Box 9"/>
          <p:cNvSpPr txBox="1">
            <a:spLocks noChangeArrowheads="1"/>
          </p:cNvSpPr>
          <p:nvPr/>
        </p:nvSpPr>
        <p:spPr bwMode="auto">
          <a:xfrm>
            <a:off x="4343400" y="3337323"/>
            <a:ext cx="4572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  <a:latin typeface="Times New Roman" pitchFamily="18" charset="0"/>
              </a:rPr>
              <a:t>Đánh dấu (báo trước) lời dẫn trực tiếp của người xưa.</a:t>
            </a:r>
          </a:p>
        </p:txBody>
      </p:sp>
      <p:sp>
        <p:nvSpPr>
          <p:cNvPr id="150538" name="Line 10"/>
          <p:cNvSpPr>
            <a:spLocks noChangeShapeType="1"/>
          </p:cNvSpPr>
          <p:nvPr/>
        </p:nvSpPr>
        <p:spPr bwMode="auto">
          <a:xfrm flipV="1">
            <a:off x="3530600" y="3607594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3256" name="Picture 11" descr="Cay-tre-trong-phong-thu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550"/>
            <a:ext cx="3417888" cy="421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3503613" y="847725"/>
            <a:ext cx="0" cy="42207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82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6" grpId="0" animBg="1"/>
      <p:bldP spid="150537" grpId="0"/>
      <p:bldP spid="1505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4">
            <a:extLst>
              <a:ext uri="{FF2B5EF4-FFF2-40B4-BE49-F238E27FC236}">
                <a16:creationId xmlns:a16="http://schemas.microsoft.com/office/drawing/2014/main" id="{07FA743F-EBE3-4876-8226-31FC3430A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8150"/>
            <a:ext cx="3581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DA2DBA-38A4-4952-B0A3-E4B38823FA45}"/>
              </a:ext>
            </a:extLst>
          </p:cNvPr>
          <p:cNvSpPr txBox="1"/>
          <p:nvPr/>
        </p:nvSpPr>
        <p:spPr>
          <a:xfrm>
            <a:off x="4038600" y="438150"/>
            <a:ext cx="495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i="1" dirty="0">
                <a:latin typeface="Times New Roman" pitchFamily="18" charset="0"/>
              </a:rPr>
              <a:t>Con </a:t>
            </a:r>
            <a:r>
              <a:rPr lang="en-US" sz="2400" b="1" i="1" dirty="0" err="1">
                <a:latin typeface="Times New Roman" pitchFamily="18" charset="0"/>
              </a:rPr>
              <a:t>đường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này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tôi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đã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quen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lại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lắm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lần</a:t>
            </a:r>
            <a:r>
              <a:rPr lang="en-US" sz="2400" b="1" i="1" dirty="0">
                <a:latin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</a:rPr>
              <a:t>nhưng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lần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này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tự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nhiên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thấy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lạ</a:t>
            </a:r>
            <a:r>
              <a:rPr lang="en-US" sz="2400" b="1" i="1" dirty="0">
                <a:latin typeface="Times New Roman" pitchFamily="18" charset="0"/>
              </a:rPr>
              <a:t>. </a:t>
            </a:r>
            <a:r>
              <a:rPr lang="en-US" sz="2400" b="1" i="1" dirty="0" err="1">
                <a:latin typeface="Times New Roman" pitchFamily="18" charset="0"/>
              </a:rPr>
              <a:t>Cảnh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vật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chung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quanh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tôi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đều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thay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đổi</a:t>
            </a:r>
            <a:r>
              <a:rPr lang="en-US" sz="2400" b="1" i="1" dirty="0">
                <a:latin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</a:rPr>
              <a:t>vì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chính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lòng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tôi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đang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có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sự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thay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đổi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lớn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hôm</a:t>
            </a:r>
            <a:r>
              <a:rPr lang="en-US" sz="2400" b="1" i="1" dirty="0">
                <a:latin typeface="Times New Roman" pitchFamily="18" charset="0"/>
              </a:rPr>
              <a:t> nay </a:t>
            </a:r>
            <a:r>
              <a:rPr lang="en-US" sz="2400" b="1" i="1" dirty="0" err="1">
                <a:latin typeface="Times New Roman" pitchFamily="18" charset="0"/>
              </a:rPr>
              <a:t>tôi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học</a:t>
            </a:r>
            <a:r>
              <a:rPr lang="en-US" sz="2400" b="1" i="1" dirty="0">
                <a:latin typeface="Times New Roman" pitchFamily="18" charset="0"/>
              </a:rPr>
              <a:t>.</a:t>
            </a:r>
            <a:r>
              <a:rPr lang="en-US" sz="2400" dirty="0"/>
              <a:t> </a:t>
            </a:r>
          </a:p>
          <a:p>
            <a:pPr algn="just"/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</a:rPr>
              <a:t>(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Thanh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Tịnh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</a:rPr>
              <a:t>Tôi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</a:rPr>
              <a:t>đi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</a:rPr>
              <a:t>học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</a:rPr>
              <a:t>)</a:t>
            </a:r>
            <a:endParaRPr lang="en-US" sz="2400" dirty="0"/>
          </a:p>
        </p:txBody>
      </p:sp>
      <p:sp>
        <p:nvSpPr>
          <p:cNvPr id="4" name="Line 10">
            <a:extLst>
              <a:ext uri="{FF2B5EF4-FFF2-40B4-BE49-F238E27FC236}">
                <a16:creationId xmlns:a16="http://schemas.microsoft.com/office/drawing/2014/main" id="{3553C515-D4DD-47D8-AF4F-F3A5695AB6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47289" y="356235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E7814322-889A-459E-A92B-8986EFA09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3089" y="3105150"/>
            <a:ext cx="4510911" cy="175432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</a:rPr>
              <a:t>Đánh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</a:rPr>
              <a:t>dấu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</a:rPr>
              <a:t>báo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</a:rPr>
              <a:t>trước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</a:rPr>
              <a:t>)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</a:rPr>
              <a:t>phần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</a:rPr>
              <a:t>giải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</a:rPr>
              <a:t>thích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</a:rPr>
              <a:t>lí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</a:rPr>
              <a:t> do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</a:rPr>
              <a:t>thay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</a:rPr>
              <a:t>đổi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</a:rPr>
              <a:t>tâm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</a:rPr>
              <a:t>trạng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654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WordArt 4"/>
          <p:cNvSpPr>
            <a:spLocks noChangeArrowheads="1" noChangeShapeType="1" noTextEdit="1"/>
          </p:cNvSpPr>
          <p:nvPr/>
        </p:nvSpPr>
        <p:spPr bwMode="auto">
          <a:xfrm>
            <a:off x="1676400" y="285750"/>
            <a:ext cx="57150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6000" kern="10">
              <a:ln w="1905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68317" y="1511737"/>
            <a:ext cx="6553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defRPr/>
            </a:pPr>
            <a:endParaRPr lang="en-US" sz="2800" b="1" i="1" u="sng" dirty="0">
              <a:solidFill>
                <a:srgbClr val="C00000"/>
              </a:solidFill>
              <a:latin typeface="Times New Roman" pitchFamily="18" charset="0"/>
            </a:endParaRPr>
          </a:p>
          <a:p>
            <a:pPr marL="0" indent="0" eaLnBrk="1" hangingPunct="1">
              <a:defRPr/>
            </a:pPr>
            <a:r>
              <a:rPr lang="vi-VN" sz="2800" b="1" dirty="0">
                <a:solidFill>
                  <a:srgbClr val="C00000"/>
                </a:solidFill>
                <a:latin typeface="Times New Roman" pitchFamily="18" charset="0"/>
              </a:rPr>
              <a:t>  </a:t>
            </a:r>
            <a:r>
              <a:rPr lang="vi-VN" sz="2800" b="1" u="sng" dirty="0">
                <a:solidFill>
                  <a:srgbClr val="C00000"/>
                </a:solidFill>
                <a:latin typeface="Times New Roman" pitchFamily="18" charset="0"/>
              </a:rPr>
              <a:t>2. Kết luận: </a:t>
            </a:r>
            <a:r>
              <a:rPr lang="en-US" sz="2800" b="1" i="1" u="sng" dirty="0" err="1">
                <a:solidFill>
                  <a:srgbClr val="C00000"/>
                </a:solidFill>
                <a:latin typeface="Times New Roman" pitchFamily="18" charset="0"/>
              </a:rPr>
              <a:t>Ghi</a:t>
            </a:r>
            <a:r>
              <a:rPr lang="en-US" sz="2800" b="1" i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C00000"/>
                </a:solidFill>
                <a:latin typeface="Times New Roman" pitchFamily="18" charset="0"/>
              </a:rPr>
              <a:t>nhớ</a:t>
            </a:r>
            <a:r>
              <a:rPr lang="vi-VN" sz="2800" b="1" i="1" dirty="0">
                <a:solidFill>
                  <a:srgbClr val="C00000"/>
                </a:solidFill>
                <a:latin typeface="Times New Roman" pitchFamily="18" charset="0"/>
              </a:rPr>
              <a:t>/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</a:rPr>
              <a:t>SGK</a:t>
            </a:r>
            <a:r>
              <a:rPr lang="vi-VN" sz="2800" b="1" i="1" dirty="0">
                <a:solidFill>
                  <a:srgbClr val="C00000"/>
                </a:solidFill>
                <a:latin typeface="Times New Roman" pitchFamily="18" charset="0"/>
              </a:rPr>
              <a:t>-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</a:rPr>
              <a:t>135</a:t>
            </a: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114300" y="2465844"/>
            <a:ext cx="8992914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vi-VN" sz="2800" b="1" i="1" dirty="0">
                <a:solidFill>
                  <a:srgbClr val="0000FF"/>
                </a:solidFill>
                <a:latin typeface="Times New Roman" pitchFamily="18" charset="0"/>
              </a:rPr>
              <a:t>  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Dấu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chấm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dùng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 algn="just" eaLnBrk="1" hangingPunct="1"/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Đánh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dấu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báo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trước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)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phần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giải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thích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thuyết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minh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phần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trước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đó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;</a:t>
            </a:r>
          </a:p>
          <a:p>
            <a:pPr algn="just" eaLnBrk="1" hangingPunct="1"/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Đánh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dấu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báo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trước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)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lời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dẫn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trực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tiếp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dùng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dấu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ngoặc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kép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) hay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lời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đối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thoại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dùng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dấu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gạch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ngang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).</a:t>
            </a:r>
            <a:endParaRPr lang="en-US" sz="800" i="1" dirty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/>
            <a:endParaRPr lang="en-US" sz="2800" i="1" dirty="0">
              <a:solidFill>
                <a:srgbClr val="0066FF"/>
              </a:solidFill>
              <a:latin typeface="Times New Roman" pitchFamily="18" charset="0"/>
            </a:endParaRPr>
          </a:p>
        </p:txBody>
      </p:sp>
      <p:sp>
        <p:nvSpPr>
          <p:cNvPr id="55303" name="Text Box 8"/>
          <p:cNvSpPr txBox="1">
            <a:spLocks noChangeArrowheads="1"/>
          </p:cNvSpPr>
          <p:nvPr/>
        </p:nvSpPr>
        <p:spPr bwMode="auto">
          <a:xfrm>
            <a:off x="1676400" y="4400550"/>
            <a:ext cx="6019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2400" i="1">
              <a:solidFill>
                <a:srgbClr val="0066FF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" y="600075"/>
            <a:ext cx="4572000" cy="4370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14300" y="914400"/>
            <a:ext cx="8001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Dấu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chấm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1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</a:rPr>
              <a:t>.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</a:rPr>
              <a:t>Xét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</a:rPr>
              <a:t>ví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</a:rPr>
              <a:t>dụ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</a:rPr>
              <a:t>:</a:t>
            </a:r>
          </a:p>
        </p:txBody>
      </p:sp>
      <p:pic>
        <p:nvPicPr>
          <p:cNvPr id="9" name="Picture 26" descr="Book-09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54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152698" y="283461"/>
            <a:ext cx="899160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Lưu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ý: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1/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Khi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đánh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dấu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lời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thoại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dấu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chấm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đi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kèm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dấu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gạch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ngang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2/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Khi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đánh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dấu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lời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dẫn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trực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tiếp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dấu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chấm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đi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kèm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dấu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ngoặc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kép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3/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Phải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viết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hoa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dấu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chấm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khi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báo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trước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lời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dẫn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lời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thoại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381000" y="2628900"/>
            <a:ext cx="655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2400" i="1">
              <a:solidFill>
                <a:srgbClr val="0066FF"/>
              </a:solidFill>
              <a:latin typeface="Times New Roman" pitchFamily="18" charset="0"/>
            </a:endParaRPr>
          </a:p>
        </p:txBody>
      </p:sp>
      <p:sp>
        <p:nvSpPr>
          <p:cNvPr id="144395" name="Text Box 11"/>
          <p:cNvSpPr txBox="1">
            <a:spLocks noChangeArrowheads="1"/>
          </p:cNvSpPr>
          <p:nvPr/>
        </p:nvSpPr>
        <p:spPr bwMode="auto">
          <a:xfrm>
            <a:off x="457200" y="2628900"/>
            <a:ext cx="8686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26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6457" y="4038335"/>
            <a:ext cx="2698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III.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6" name="Picture 26" descr="Book-09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3815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6457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9" grpId="0"/>
      <p:bldP spid="144391" grpId="0"/>
      <p:bldP spid="144395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ChangeArrowheads="1"/>
          </p:cNvSpPr>
          <p:nvPr/>
        </p:nvSpPr>
        <p:spPr bwMode="auto">
          <a:xfrm>
            <a:off x="25400" y="0"/>
            <a:ext cx="91440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</a:rPr>
              <a:t> 1(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</a:rPr>
              <a:t>sgk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</a:rPr>
              <a:t>/135; 136):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Giải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thích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dụng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0000FF"/>
                </a:solidFill>
                <a:latin typeface="Times New Roman" pitchFamily="18" charset="0"/>
              </a:rPr>
              <a:t>dấu</a:t>
            </a:r>
            <a:r>
              <a:rPr lang="en-US" sz="2400" b="1" i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0000FF"/>
                </a:solidFill>
                <a:latin typeface="Times New Roman" pitchFamily="18" charset="0"/>
              </a:rPr>
              <a:t>ngoặc</a:t>
            </a:r>
            <a:r>
              <a:rPr lang="en-US" sz="2400" b="1" i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0000FF"/>
                </a:solidFill>
                <a:latin typeface="Times New Roman" pitchFamily="18" charset="0"/>
              </a:rPr>
              <a:t>đơn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trích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a) Qua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cụm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từ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“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tiệt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nhiên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”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rõ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ràng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dứt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khoát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như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thế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không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thể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),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“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định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phận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tại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thiên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thư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”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định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phận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tại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sách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trời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, “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hành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khan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thủ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bại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hư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”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chắc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chắn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sẽ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nhận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lấy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thất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bại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hãy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nhận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xét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về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giọng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điệu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thơ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.                                         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</a:rPr>
              <a:t>Ngữ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</a:rPr>
              <a:t>văn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</a:rPr>
              <a:t> 7, </a:t>
            </a:r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</a:rPr>
              <a:t>tập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</a:rPr>
              <a:t> 1)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             </a:t>
            </a:r>
          </a:p>
          <a:p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b)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Chiều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dài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cầu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2290 m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kể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cả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phần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cầu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với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chín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nhịp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dài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mười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nhịp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ngắn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     </a:t>
            </a:r>
          </a:p>
          <a:p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                               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</a:rPr>
              <a:t>Thúy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</a:rPr>
              <a:t>Lan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</a:rPr>
              <a:t>Cầu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</a:rPr>
              <a:t> Long </a:t>
            </a:r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</a:rPr>
              <a:t>Biên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</a:rPr>
              <a:t> – </a:t>
            </a:r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</a:rPr>
              <a:t>chứng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</a:rPr>
              <a:t>nhân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</a:rPr>
              <a:t>lịch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</a:rPr>
              <a:t>sử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  <a:p>
            <a:endParaRPr lang="en-US" sz="2400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66700" y="2215990"/>
            <a:ext cx="8801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=&gt; </a:t>
            </a:r>
            <a:r>
              <a:rPr lang="en-US" sz="2400" b="1" i="1" dirty="0" err="1">
                <a:solidFill>
                  <a:srgbClr val="7030A0"/>
                </a:solidFill>
                <a:latin typeface="Times New Roman" pitchFamily="18" charset="0"/>
              </a:rPr>
              <a:t>Đánh</a:t>
            </a:r>
            <a:r>
              <a:rPr lang="en-US" sz="24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itchFamily="18" charset="0"/>
              </a:rPr>
              <a:t>dấu</a:t>
            </a:r>
            <a:r>
              <a:rPr lang="en-US" sz="24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itchFamily="18" charset="0"/>
              </a:rPr>
              <a:t>phần</a:t>
            </a:r>
            <a:r>
              <a:rPr lang="en-US" sz="24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itchFamily="18" charset="0"/>
              </a:rPr>
              <a:t>giải</a:t>
            </a:r>
            <a:r>
              <a:rPr lang="en-US" sz="24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itchFamily="18" charset="0"/>
              </a:rPr>
              <a:t>thích</a:t>
            </a:r>
            <a:r>
              <a:rPr lang="en-US" sz="2400" b="1" i="1" dirty="0">
                <a:solidFill>
                  <a:srgbClr val="7030A0"/>
                </a:solidFill>
                <a:latin typeface="Times New Roman" pitchFamily="18" charset="0"/>
              </a:rPr>
              <a:t> ý </a:t>
            </a:r>
            <a:r>
              <a:rPr lang="en-US" sz="2400" b="1" i="1" dirty="0" err="1">
                <a:solidFill>
                  <a:srgbClr val="7030A0"/>
                </a:solidFill>
                <a:latin typeface="Times New Roman" pitchFamily="18" charset="0"/>
              </a:rPr>
              <a:t>nghĩa</a:t>
            </a:r>
            <a:r>
              <a:rPr lang="en-US" sz="24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itchFamily="18" charset="0"/>
              </a:rPr>
              <a:t>các</a:t>
            </a:r>
            <a:r>
              <a:rPr lang="en-US" sz="24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itchFamily="18" charset="0"/>
              </a:rPr>
              <a:t>cụm</a:t>
            </a:r>
            <a:r>
              <a:rPr lang="en-US" sz="24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itchFamily="18" charset="0"/>
              </a:rPr>
              <a:t>từ</a:t>
            </a:r>
            <a:r>
              <a:rPr lang="en-US" sz="24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itchFamily="18" charset="0"/>
              </a:rPr>
              <a:t>trong</a:t>
            </a:r>
            <a:r>
              <a:rPr lang="en-US" sz="24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itchFamily="18" charset="0"/>
              </a:rPr>
              <a:t>dấu</a:t>
            </a:r>
            <a:r>
              <a:rPr lang="en-US" sz="24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itchFamily="18" charset="0"/>
              </a:rPr>
              <a:t>ngoặc</a:t>
            </a:r>
            <a:r>
              <a:rPr lang="en-US" sz="24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itchFamily="18" charset="0"/>
              </a:rPr>
              <a:t>kép</a:t>
            </a:r>
            <a:r>
              <a:rPr lang="en-US" sz="2400" b="1" i="1" dirty="0">
                <a:solidFill>
                  <a:srgbClr val="7030A0"/>
                </a:solidFill>
                <a:latin typeface="Times New Roman" pitchFamily="18" charset="0"/>
              </a:rPr>
              <a:t>.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0" y="4114800"/>
            <a:ext cx="9067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=&gt;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Đánh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dấu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phần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thuyết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minh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nhằm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giúp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đọc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rõ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2290 m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chiều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dài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cầu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tính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cả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phần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cầu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dẫn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78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</a:rPr>
              <a:t> 2(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</a:rPr>
              <a:t>sgk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</a:rPr>
              <a:t>/136):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Giải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thích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dụng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0000FF"/>
                </a:solidFill>
                <a:latin typeface="Times New Roman" pitchFamily="18" charset="0"/>
              </a:rPr>
              <a:t>dấu</a:t>
            </a:r>
            <a:r>
              <a:rPr lang="en-US" sz="2400" b="1" i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2400" b="1" i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0000FF"/>
                </a:solidFill>
                <a:latin typeface="Times New Roman" pitchFamily="18" charset="0"/>
              </a:rPr>
              <a:t>chấm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trích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a)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Nhưng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họ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thách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nặng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quá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nguyên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tiền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mặt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phải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mất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một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trăm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đồng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bạc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lại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còn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cau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còn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rượu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…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cả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cưới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nữa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thì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mất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đến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cứng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hai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trăm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bạc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.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                                      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</a:rPr>
              <a:t>( Nam Cao,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</a:rPr>
              <a:t>Lão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</a:rPr>
              <a:t>Hạc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</a:rPr>
              <a:t>)</a:t>
            </a:r>
          </a:p>
          <a:p>
            <a:pPr>
              <a:defRPr/>
            </a:pPr>
            <a:endParaRPr lang="en-US" sz="2400" b="1" dirty="0">
              <a:solidFill>
                <a:prstClr val="black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b)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Tôi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không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ngờ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Dế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Choắt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nói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với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tôi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một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câu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như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thế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này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Thôi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tôi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ốm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yếu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quá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rồi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chết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cũng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được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.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Nhưng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trước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khi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nhắm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mắt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tôi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khuyên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ở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đời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mà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thói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hung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hăng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bậy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bạ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óc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mà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không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biết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nghĩ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sớm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muộn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rồi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cũng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mang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họa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vào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mình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đấy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                                                   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</a:rPr>
              <a:t>(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</a:rPr>
              <a:t>Tô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</a:rPr>
              <a:t>Hoài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</a:rPr>
              <a:t>Dế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</a:rPr>
              <a:t>Mèn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</a:rPr>
              <a:t>phiêu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</a:rPr>
              <a:t>lưu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</a:rPr>
              <a:t>kí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</a:rPr>
              <a:t>)</a:t>
            </a:r>
          </a:p>
          <a:p>
            <a:pPr>
              <a:defRPr/>
            </a:pPr>
            <a:endParaRPr lang="en-US" sz="2400" b="1" dirty="0">
              <a:solidFill>
                <a:srgbClr val="CC00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                                                       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4890" y="1809750"/>
            <a:ext cx="922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=&gt;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Đánh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dấu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phần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thích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ý “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họ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thách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nặng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quá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” . 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5400" y="4019550"/>
            <a:ext cx="9067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=&gt;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Đánh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dấu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thoại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phần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thuyết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minh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khuyên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Dế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Choắt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0897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04800" y="171450"/>
            <a:ext cx="8458200" cy="4572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CÁC LOẠI DẤU CÂU ĐÃ HỌC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505200" y="628650"/>
            <a:ext cx="373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          </a:t>
            </a:r>
          </a:p>
        </p:txBody>
      </p:sp>
      <p:graphicFrame>
        <p:nvGraphicFramePr>
          <p:cNvPr id="32820" name="Group 52"/>
          <p:cNvGraphicFramePr>
            <a:graphicFrameLocks noGrp="1"/>
          </p:cNvGraphicFramePr>
          <p:nvPr/>
        </p:nvGraphicFramePr>
        <p:xfrm>
          <a:off x="457200" y="932260"/>
          <a:ext cx="8229600" cy="228600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LỚP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       </a:t>
                      </a:r>
                      <a:r>
                        <a:rPr kumimoji="0" lang="en-US" sz="2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Nội</a:t>
                      </a: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dung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1200" marR="0" lvl="0" indent="-711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Dấu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chấm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dấu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chấm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hỏi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dấu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chấm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than, </a:t>
                      </a:r>
                      <a:r>
                        <a:rPr kumimoji="0" lang="en-US" sz="2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dấu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phẩy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1200" marR="0" lvl="0" indent="-711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Dấu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chấm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lửng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dấu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chấm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phẩy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dấu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gạch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ngang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2817" name="Group 49"/>
          <p:cNvGraphicFramePr>
            <a:graphicFrameLocks noGrp="1"/>
          </p:cNvGraphicFramePr>
          <p:nvPr/>
        </p:nvGraphicFramePr>
        <p:xfrm>
          <a:off x="457200" y="3200400"/>
          <a:ext cx="8229600" cy="114300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Dấu</a:t>
                      </a:r>
                      <a:r>
                        <a:rPr kumimoji="0" lang="en-US" sz="27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ngoặc</a:t>
                      </a:r>
                      <a:r>
                        <a:rPr kumimoji="0" lang="en-US" sz="27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đơn</a:t>
                      </a:r>
                      <a:r>
                        <a:rPr kumimoji="0" lang="en-US" sz="27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7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dấu</a:t>
                      </a:r>
                      <a:r>
                        <a:rPr kumimoji="0" lang="en-US" sz="27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hai</a:t>
                      </a:r>
                      <a:r>
                        <a:rPr kumimoji="0" lang="en-US" sz="27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chấm</a:t>
                      </a:r>
                      <a:r>
                        <a:rPr kumimoji="0" lang="en-US" sz="27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7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dấu</a:t>
                      </a:r>
                      <a:r>
                        <a:rPr kumimoji="0" lang="en-US" sz="27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ngoặc</a:t>
                      </a:r>
                      <a:r>
                        <a:rPr kumimoji="0" lang="en-US" sz="27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kép</a:t>
                      </a:r>
                      <a:r>
                        <a:rPr kumimoji="0" lang="en-US" sz="27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959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8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0" y="46592"/>
            <a:ext cx="9144000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          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</a:rPr>
              <a:t> 3 (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</a:rPr>
              <a:t>sgk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</a:rPr>
              <a:t>/ 136)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thể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bỏ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dấu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chấm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trích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?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Dấu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chấm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trích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tác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dụng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?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        </a:t>
            </a:r>
            <a:r>
              <a:rPr lang="en-US" sz="2400" b="1" i="1" dirty="0" err="1">
                <a:latin typeface="Times New Roman" pitchFamily="18" charset="0"/>
              </a:rPr>
              <a:t>Tiếng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Việt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có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những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đặc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sắc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của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một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thứ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tiếng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đẹp</a:t>
            </a:r>
            <a:r>
              <a:rPr lang="en-US" sz="2400" b="1" i="1" dirty="0">
                <a:latin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</a:rPr>
              <a:t>một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thứ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tiếng</a:t>
            </a:r>
            <a:r>
              <a:rPr lang="en-US" sz="2400" b="1" i="1" dirty="0">
                <a:latin typeface="Times New Roman" pitchFamily="18" charset="0"/>
              </a:rPr>
              <a:t> hay. </a:t>
            </a:r>
            <a:r>
              <a:rPr lang="en-US" sz="2400" b="1" i="1" dirty="0" err="1">
                <a:latin typeface="Times New Roman" pitchFamily="18" charset="0"/>
              </a:rPr>
              <a:t>Nói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thế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có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nghĩa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là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nói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rằng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tiếng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Việt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là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một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thứ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tiếng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hài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hòa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về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mặt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âm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hưởng</a:t>
            </a:r>
            <a:r>
              <a:rPr lang="en-US" sz="2400" b="1" i="1" dirty="0">
                <a:latin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</a:rPr>
              <a:t>thanh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điệu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mà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cũng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rất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tế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nhị</a:t>
            </a:r>
            <a:r>
              <a:rPr lang="en-US" sz="2400" b="1" i="1" dirty="0">
                <a:latin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</a:rPr>
              <a:t>uyển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chuyển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trong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cách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đặt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câu</a:t>
            </a:r>
            <a:r>
              <a:rPr lang="en-US" sz="2400" b="1" i="1" dirty="0">
                <a:latin typeface="Times New Roman" pitchFamily="18" charset="0"/>
              </a:rPr>
              <a:t>. </a:t>
            </a:r>
            <a:r>
              <a:rPr lang="en-US" sz="2400" b="1" i="1" dirty="0" err="1">
                <a:latin typeface="Times New Roman" pitchFamily="18" charset="0"/>
              </a:rPr>
              <a:t>Nói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thế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cũng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có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nghĩa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là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nói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rằng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400" b="1" i="1" dirty="0" err="1">
                <a:latin typeface="Times New Roman" pitchFamily="18" charset="0"/>
              </a:rPr>
              <a:t>tiếng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Việt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có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đầy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đủ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khả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năng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diễn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đạt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tình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cảm</a:t>
            </a:r>
            <a:r>
              <a:rPr lang="en-US" sz="2400" b="1" i="1" dirty="0">
                <a:latin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</a:rPr>
              <a:t>tư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tưởng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của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người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Việt</a:t>
            </a:r>
            <a:r>
              <a:rPr lang="en-US" sz="2400" b="1" i="1" dirty="0">
                <a:latin typeface="Times New Roman" pitchFamily="18" charset="0"/>
              </a:rPr>
              <a:t> Nam </a:t>
            </a:r>
            <a:r>
              <a:rPr lang="en-US" sz="2400" b="1" i="1" dirty="0" err="1">
                <a:latin typeface="Times New Roman" pitchFamily="18" charset="0"/>
              </a:rPr>
              <a:t>và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để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thỏa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mãn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cho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yêu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cầu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của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đời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sống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văn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hóa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nước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nhà</a:t>
            </a:r>
            <a:r>
              <a:rPr lang="en-US" sz="2400" b="1" i="1" dirty="0">
                <a:latin typeface="Times New Roman" pitchFamily="18" charset="0"/>
              </a:rPr>
              <a:t> qua </a:t>
            </a:r>
            <a:r>
              <a:rPr lang="en-US" sz="2400" b="1" i="1" dirty="0" err="1">
                <a:latin typeface="Times New Roman" pitchFamily="18" charset="0"/>
              </a:rPr>
              <a:t>các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thời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kì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lịch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sử</a:t>
            </a:r>
            <a:r>
              <a:rPr lang="en-US" sz="2400" b="1" i="1" dirty="0">
                <a:latin typeface="Times New Roman" pitchFamily="18" charset="0"/>
              </a:rPr>
              <a:t>. </a:t>
            </a:r>
            <a:r>
              <a:rPr lang="en-US" b="1" i="1" dirty="0">
                <a:latin typeface="Times New Roman" pitchFamily="18" charset="0"/>
              </a:rPr>
              <a:t>( </a:t>
            </a:r>
            <a:r>
              <a:rPr lang="en-US" b="1" i="1" dirty="0" err="1">
                <a:latin typeface="Times New Roman" pitchFamily="18" charset="0"/>
              </a:rPr>
              <a:t>Đặng</a:t>
            </a:r>
            <a:r>
              <a:rPr lang="en-US" b="1" i="1" dirty="0">
                <a:latin typeface="Times New Roman" pitchFamily="18" charset="0"/>
              </a:rPr>
              <a:t> Thai </a:t>
            </a:r>
            <a:r>
              <a:rPr lang="en-US" b="1" i="1" dirty="0" err="1">
                <a:latin typeface="Times New Roman" pitchFamily="18" charset="0"/>
              </a:rPr>
              <a:t>Mai,Tiếng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Việt</a:t>
            </a:r>
            <a:r>
              <a:rPr lang="en-US" b="1" i="1" dirty="0">
                <a:latin typeface="Times New Roman" pitchFamily="18" charset="0"/>
              </a:rPr>
              <a:t>, </a:t>
            </a:r>
            <a:r>
              <a:rPr lang="en-US" b="1" i="1" dirty="0" err="1">
                <a:latin typeface="Times New Roman" pitchFamily="18" charset="0"/>
              </a:rPr>
              <a:t>một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biểu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hiện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hùng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hồn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của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sức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sống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dân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tộc</a:t>
            </a:r>
            <a:r>
              <a:rPr lang="en-US" b="1" i="1" dirty="0">
                <a:latin typeface="Times New Roman" pitchFamily="18" charset="0"/>
              </a:rPr>
              <a:t>).</a:t>
            </a:r>
          </a:p>
          <a:p>
            <a:pPr algn="r" eaLnBrk="1" hangingPunct="1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46438" name="Text Box 6"/>
          <p:cNvSpPr txBox="1">
            <a:spLocks noChangeArrowheads="1"/>
          </p:cNvSpPr>
          <p:nvPr/>
        </p:nvSpPr>
        <p:spPr bwMode="auto">
          <a:xfrm>
            <a:off x="0" y="384522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u="sng" dirty="0" err="1">
                <a:solidFill>
                  <a:srgbClr val="0000FF"/>
                </a:solidFill>
                <a:latin typeface="Times New Roman" pitchFamily="18" charset="0"/>
              </a:rPr>
              <a:t>Trả</a:t>
            </a:r>
            <a:r>
              <a:rPr lang="en-US" sz="2400" b="1" i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0000FF"/>
                </a:solidFill>
                <a:latin typeface="Times New Roman" pitchFamily="18" charset="0"/>
              </a:rPr>
              <a:t>lời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bỏ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dấu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chấm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vì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ý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nghĩa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cơ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đoạn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văn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thay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đổi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nhưng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khi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bỏ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dấu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chấm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nghĩa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nhấn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mạnh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bằng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khi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dấu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chấm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4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82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7" grpId="0"/>
      <p:bldP spid="1464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0"/>
            <a:ext cx="9144000" cy="120015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4 (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sgk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/137)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: 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Phong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Nha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gồm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bộ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phận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: 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khô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                                                  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(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Trần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Hoàng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Phong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Nha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  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-59121" y="1616809"/>
            <a:ext cx="9220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Cách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2: </a:t>
            </a:r>
            <a:r>
              <a:rPr lang="en-US" sz="2400" b="1" dirty="0" err="1">
                <a:latin typeface="Times New Roman" pitchFamily="18" charset="0"/>
              </a:rPr>
              <a:t>Phong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gồm</a:t>
            </a:r>
            <a:r>
              <a:rPr lang="en-US" sz="2400" b="1" dirty="0">
                <a:latin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khô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nước</a:t>
            </a:r>
            <a:r>
              <a:rPr lang="en-US" sz="24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457200" y="3714751"/>
            <a:ext cx="7772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sz="2000" b="1">
              <a:solidFill>
                <a:srgbClr val="0066CC"/>
              </a:solidFill>
              <a:latin typeface="Times New Roman" pitchFamily="18" charset="0"/>
            </a:endParaRPr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38100" y="1352550"/>
            <a:ext cx="94900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Cách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1:</a:t>
            </a:r>
            <a:r>
              <a:rPr lang="en-US" sz="2400" b="1" dirty="0">
                <a:solidFill>
                  <a:srgbClr val="0066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Phong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gồm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bộ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phận</a:t>
            </a:r>
            <a:r>
              <a:rPr lang="en-US" sz="2400" b="1" dirty="0">
                <a:latin typeface="Times New Roman" pitchFamily="18" charset="0"/>
              </a:rPr>
              <a:t> (</a:t>
            </a:r>
            <a:r>
              <a:rPr lang="en-US" sz="2400" b="1" dirty="0" err="1">
                <a:latin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khô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nước</a:t>
            </a:r>
            <a:r>
              <a:rPr lang="en-US" sz="2400" b="1" dirty="0">
                <a:latin typeface="Times New Roman" pitchFamily="18" charset="0"/>
              </a:rPr>
              <a:t>). </a:t>
            </a:r>
          </a:p>
          <a:p>
            <a:pPr eaLnBrk="1" hangingPunct="1"/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62470" name="Picture 10" descr="images (1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396728"/>
            <a:ext cx="4076700" cy="268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11" descr="images (1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2400300"/>
            <a:ext cx="47307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14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24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/>
      <p:bldP spid="1249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Line 2"/>
          <p:cNvSpPr>
            <a:spLocks noChangeShapeType="1"/>
          </p:cNvSpPr>
          <p:nvPr/>
        </p:nvSpPr>
        <p:spPr bwMode="auto">
          <a:xfrm>
            <a:off x="4561840" y="826770"/>
            <a:ext cx="0" cy="10858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39" name="Oval 3"/>
          <p:cNvSpPr>
            <a:spLocks noChangeArrowheads="1"/>
          </p:cNvSpPr>
          <p:nvPr/>
        </p:nvSpPr>
        <p:spPr bwMode="auto">
          <a:xfrm>
            <a:off x="2324100" y="361950"/>
            <a:ext cx="1066800" cy="51435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21540" name="Oval 4"/>
          <p:cNvSpPr>
            <a:spLocks noChangeArrowheads="1"/>
          </p:cNvSpPr>
          <p:nvPr/>
        </p:nvSpPr>
        <p:spPr bwMode="auto">
          <a:xfrm>
            <a:off x="5638800" y="321310"/>
            <a:ext cx="1066800" cy="51435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21541" name="Text Box 5"/>
          <p:cNvSpPr txBox="1">
            <a:spLocks noChangeArrowheads="1"/>
          </p:cNvSpPr>
          <p:nvPr/>
        </p:nvSpPr>
        <p:spPr bwMode="auto">
          <a:xfrm>
            <a:off x="533400" y="972641"/>
            <a:ext cx="3962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Phong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Nha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gồm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bộ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phận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khô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21542" name="Text Box 6"/>
          <p:cNvSpPr txBox="1">
            <a:spLocks noChangeArrowheads="1"/>
          </p:cNvSpPr>
          <p:nvPr/>
        </p:nvSpPr>
        <p:spPr bwMode="auto">
          <a:xfrm>
            <a:off x="4876800" y="876300"/>
            <a:ext cx="3886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Phong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Nha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gồm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bộ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phận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khô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).</a:t>
            </a:r>
          </a:p>
        </p:txBody>
      </p:sp>
      <p:sp>
        <p:nvSpPr>
          <p:cNvPr id="321543" name="Line 7"/>
          <p:cNvSpPr>
            <a:spLocks noChangeShapeType="1"/>
          </p:cNvSpPr>
          <p:nvPr/>
        </p:nvSpPr>
        <p:spPr bwMode="auto">
          <a:xfrm flipV="1">
            <a:off x="4267200" y="619125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44" name="Line 8"/>
          <p:cNvSpPr>
            <a:spLocks noChangeShapeType="1"/>
          </p:cNvSpPr>
          <p:nvPr/>
        </p:nvSpPr>
        <p:spPr bwMode="auto">
          <a:xfrm flipV="1">
            <a:off x="838200" y="24003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45" name="Rectangle 9"/>
          <p:cNvSpPr>
            <a:spLocks noChangeArrowheads="1"/>
          </p:cNvSpPr>
          <p:nvPr/>
        </p:nvSpPr>
        <p:spPr bwMode="auto">
          <a:xfrm>
            <a:off x="1600200" y="2171700"/>
            <a:ext cx="6781800" cy="40005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Thay được vì nghĩa cơ bản không thay đổi</a:t>
            </a:r>
            <a:r>
              <a:rPr lang="en-US" sz="2800" b="1">
                <a:solidFill>
                  <a:srgbClr val="FFCC00"/>
                </a:solidFill>
              </a:rPr>
              <a:t>.</a:t>
            </a:r>
          </a:p>
        </p:txBody>
      </p:sp>
      <p:sp>
        <p:nvSpPr>
          <p:cNvPr id="321546" name="Line 10"/>
          <p:cNvSpPr>
            <a:spLocks noChangeShapeType="1"/>
          </p:cNvSpPr>
          <p:nvPr/>
        </p:nvSpPr>
        <p:spPr bwMode="auto">
          <a:xfrm flipV="1">
            <a:off x="838200" y="428625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47" name="Text Box 11"/>
          <p:cNvSpPr txBox="1">
            <a:spLocks noChangeArrowheads="1"/>
          </p:cNvSpPr>
          <p:nvPr/>
        </p:nvSpPr>
        <p:spPr bwMode="auto">
          <a:xfrm>
            <a:off x="533400" y="2763520"/>
            <a:ext cx="3733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Phong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Nha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gồm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khô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21548" name="Line 12"/>
          <p:cNvSpPr>
            <a:spLocks noChangeShapeType="1"/>
          </p:cNvSpPr>
          <p:nvPr/>
        </p:nvSpPr>
        <p:spPr bwMode="auto">
          <a:xfrm>
            <a:off x="4572000" y="2763520"/>
            <a:ext cx="0" cy="7429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49" name="Text Box 13"/>
          <p:cNvSpPr txBox="1">
            <a:spLocks noChangeArrowheads="1"/>
          </p:cNvSpPr>
          <p:nvPr/>
        </p:nvSpPr>
        <p:spPr bwMode="auto">
          <a:xfrm>
            <a:off x="5181600" y="2697489"/>
            <a:ext cx="3581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Phong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Nha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gồm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khô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).</a:t>
            </a:r>
          </a:p>
        </p:txBody>
      </p:sp>
      <p:sp>
        <p:nvSpPr>
          <p:cNvPr id="321550" name="Text Box 14"/>
          <p:cNvSpPr txBox="1">
            <a:spLocks noChangeArrowheads="1"/>
          </p:cNvSpPr>
          <p:nvPr/>
        </p:nvSpPr>
        <p:spPr bwMode="auto">
          <a:xfrm>
            <a:off x="1524000" y="3594517"/>
            <a:ext cx="7467600" cy="138499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Không thay được, vì </a:t>
            </a: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</a:rPr>
              <a:t>“Động khô và Động nước”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không thể coi là thuộc phần chú thích, ý nghĩa cơ bản của câu sẽ thay đổi (không rõ nghĩa).</a:t>
            </a:r>
          </a:p>
        </p:txBody>
      </p:sp>
    </p:spTree>
    <p:extLst>
      <p:ext uri="{BB962C8B-B14F-4D97-AF65-F5344CB8AC3E}">
        <p14:creationId xmlns:p14="http://schemas.microsoft.com/office/powerpoint/2010/main" val="34500169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32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1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1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1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1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3215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3215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3215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8" grpId="0" animBg="1"/>
      <p:bldP spid="321539" grpId="0" animBg="1"/>
      <p:bldP spid="321540" grpId="0" animBg="1"/>
      <p:bldP spid="321541" grpId="0"/>
      <p:bldP spid="321542" grpId="0"/>
      <p:bldP spid="321543" grpId="0" animBg="1"/>
      <p:bldP spid="321544" grpId="0" animBg="1"/>
      <p:bldP spid="321545" grpId="0" animBg="1"/>
      <p:bldP spid="321546" grpId="0" animBg="1"/>
      <p:bldP spid="321547" grpId="0"/>
      <p:bldP spid="321548" grpId="0" animBg="1"/>
      <p:bldP spid="321549" grpId="0"/>
      <p:bldP spid="3215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0" y="7144"/>
            <a:ext cx="9144000" cy="3677841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5 (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sgk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/ 137)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sinh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này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chép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lại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văn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Thanh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Tịnh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dùng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dấu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ngoặc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đúng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 hay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sai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742950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</a:t>
            </a:r>
            <a:r>
              <a:rPr lang="en-US" sz="2400" b="1" i="1" dirty="0" err="1">
                <a:latin typeface="Times New Roman" pitchFamily="18" charset="0"/>
              </a:rPr>
              <a:t>Sau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khi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đọc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xong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mấy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mươi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tên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đã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viết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sẵn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trên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mảnh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giấy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lớn</a:t>
            </a:r>
            <a:r>
              <a:rPr lang="en-US" sz="2400" b="1" i="1" dirty="0">
                <a:latin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</a:rPr>
              <a:t>ông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đốc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nhìn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chúng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tôi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nói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sẽ</a:t>
            </a:r>
            <a:r>
              <a:rPr lang="en-US" sz="2400" b="1" i="1" dirty="0">
                <a:latin typeface="Times New Roman" pitchFamily="18" charset="0"/>
              </a:rPr>
              <a:t>:</a:t>
            </a:r>
          </a:p>
          <a:p>
            <a:pPr algn="just" eaLnBrk="0" hangingPunct="0">
              <a:buFontTx/>
              <a:buChar char="-"/>
              <a:defRPr/>
            </a:pP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Thế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là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các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em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được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vào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lớp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năm</a:t>
            </a:r>
            <a:r>
              <a:rPr lang="en-US" sz="2400" b="1" i="1" dirty="0">
                <a:latin typeface="Times New Roman" pitchFamily="18" charset="0"/>
              </a:rPr>
              <a:t>. </a:t>
            </a:r>
            <a:r>
              <a:rPr lang="en-US" sz="2400" b="1" i="1" dirty="0" err="1">
                <a:latin typeface="Times New Roman" pitchFamily="18" charset="0"/>
              </a:rPr>
              <a:t>Các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em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phải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gắng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học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để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thầy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mẹ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được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vui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lòng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và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để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thầy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dạy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các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em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được</a:t>
            </a:r>
            <a:r>
              <a:rPr lang="en-US" sz="2400" b="1" i="1" dirty="0">
                <a:latin typeface="Times New Roman" pitchFamily="18" charset="0"/>
              </a:rPr>
              <a:t> sung </a:t>
            </a:r>
            <a:r>
              <a:rPr lang="en-US" sz="2400" b="1" i="1" dirty="0" err="1">
                <a:latin typeface="Times New Roman" pitchFamily="18" charset="0"/>
              </a:rPr>
              <a:t>sướng</a:t>
            </a:r>
            <a:r>
              <a:rPr lang="en-US" sz="2400" b="1" i="1" dirty="0">
                <a:latin typeface="Times New Roman" pitchFamily="18" charset="0"/>
              </a:rPr>
              <a:t>. </a:t>
            </a:r>
            <a:r>
              <a:rPr lang="en-US" sz="2400" b="1" i="1" dirty="0" err="1">
                <a:latin typeface="Times New Roman" pitchFamily="18" charset="0"/>
              </a:rPr>
              <a:t>Các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em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đã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nghe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chưa</a:t>
            </a:r>
            <a:r>
              <a:rPr lang="en-US" sz="2400" b="1" i="1" dirty="0">
                <a:latin typeface="Times New Roman" pitchFamily="18" charset="0"/>
              </a:rPr>
              <a:t>?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sz="2400" b="1" i="1" dirty="0" err="1">
                <a:latin typeface="Times New Roman" pitchFamily="18" charset="0"/>
              </a:rPr>
              <a:t>Các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em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đều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nghe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nhưng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không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em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nào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dám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trả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lời</a:t>
            </a:r>
            <a:r>
              <a:rPr lang="en-US" sz="2400" b="1" i="1" dirty="0">
                <a:latin typeface="Times New Roman" pitchFamily="18" charset="0"/>
              </a:rPr>
              <a:t>. </a:t>
            </a:r>
            <a:r>
              <a:rPr lang="en-US" sz="2400" b="1" i="1" dirty="0" err="1">
                <a:latin typeface="Times New Roman" pitchFamily="18" charset="0"/>
              </a:rPr>
              <a:t>Cũng</a:t>
            </a:r>
            <a:r>
              <a:rPr lang="en-US" sz="2400" b="1" i="1" dirty="0">
                <a:latin typeface="Times New Roman" pitchFamily="18" charset="0"/>
              </a:rPr>
              <a:t> may </a:t>
            </a:r>
            <a:r>
              <a:rPr lang="en-US" sz="2400" b="1" i="1" dirty="0" err="1">
                <a:latin typeface="Times New Roman" pitchFamily="18" charset="0"/>
              </a:rPr>
              <a:t>đã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có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một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tiếng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dạ</a:t>
            </a:r>
            <a:r>
              <a:rPr lang="en-US" sz="2400" b="1" i="1" dirty="0">
                <a:latin typeface="Times New Roman" pitchFamily="18" charset="0"/>
              </a:rPr>
              <a:t> ran </a:t>
            </a:r>
            <a:r>
              <a:rPr lang="en-US" sz="2400" b="1" i="1" dirty="0" err="1">
                <a:latin typeface="Times New Roman" pitchFamily="18" charset="0"/>
              </a:rPr>
              <a:t>của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phụ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huynh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đáp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lại</a:t>
            </a:r>
            <a:r>
              <a:rPr lang="en-US" sz="2400" b="1" i="1" dirty="0">
                <a:latin typeface="Times New Roman" pitchFamily="18" charset="0"/>
              </a:rPr>
              <a:t>.</a:t>
            </a:r>
          </a:p>
          <a:p>
            <a:pPr eaLnBrk="0" hangingPunct="0">
              <a:defRPr/>
            </a:pPr>
            <a:r>
              <a:rPr 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                                     </a:t>
            </a:r>
            <a:endParaRPr lang="en-US" sz="2400" b="1" i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304136" name="Text Box 8"/>
          <p:cNvSpPr txBox="1">
            <a:spLocks noChangeArrowheads="1"/>
          </p:cNvSpPr>
          <p:nvPr/>
        </p:nvSpPr>
        <p:spPr bwMode="auto">
          <a:xfrm>
            <a:off x="6324600" y="2495550"/>
            <a:ext cx="371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40965" name="Text Box 3"/>
          <p:cNvSpPr txBox="1">
            <a:spLocks noChangeArrowheads="1"/>
          </p:cNvSpPr>
          <p:nvPr/>
        </p:nvSpPr>
        <p:spPr bwMode="auto">
          <a:xfrm>
            <a:off x="30163" y="3080325"/>
            <a:ext cx="9144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84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6" grpId="0"/>
      <p:bldP spid="4096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0" y="-171450"/>
            <a:ext cx="9144000" cy="1371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(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137</a:t>
            </a:r>
            <a:r>
              <a:rPr lang="en-US" sz="24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Dựa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sz="quarter" idx="1"/>
          </p:nvPr>
        </p:nvSpPr>
        <p:spPr>
          <a:xfrm>
            <a:off x="0" y="1200150"/>
            <a:ext cx="9144000" cy="3702844"/>
          </a:xfrm>
        </p:spPr>
        <p:txBody>
          <a:bodyPr>
            <a:normAutofit fontScale="92500" lnSpcReduction="20000"/>
          </a:bodyPr>
          <a:lstStyle/>
          <a:p>
            <a:pPr marL="0" indent="0" algn="just" eaLnBrk="1" hangingPunct="1">
              <a:buFont typeface="Wingdings 3" pitchFamily="18" charset="2"/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marL="0" indent="0" algn="just" eaLnBrk="1" hangingPunct="1">
              <a:buFont typeface="Wingdings 3" pitchFamily="18" charset="2"/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kén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rể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vọt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khứ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A-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đam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E-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2015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hóc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búa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ô 64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khiếp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3767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67003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200" y="819150"/>
            <a:ext cx="90678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bùng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lụy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“…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181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33"/>
          <p:cNvSpPr>
            <a:spLocks noChangeArrowheads="1"/>
          </p:cNvSpPr>
          <p:nvPr/>
        </p:nvSpPr>
        <p:spPr bwMode="auto">
          <a:xfrm>
            <a:off x="5410200" y="971550"/>
            <a:ext cx="2667000" cy="685800"/>
          </a:xfrm>
          <a:prstGeom prst="flowChartAlternateProcess">
            <a:avLst/>
          </a:prstGeom>
          <a:solidFill>
            <a:srgbClr val="9FFF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7587" name="AutoShape 32"/>
          <p:cNvSpPr>
            <a:spLocks noChangeArrowheads="1"/>
          </p:cNvSpPr>
          <p:nvPr/>
        </p:nvSpPr>
        <p:spPr bwMode="auto">
          <a:xfrm>
            <a:off x="1066800" y="971550"/>
            <a:ext cx="2667000" cy="685800"/>
          </a:xfrm>
          <a:prstGeom prst="flowChartAlternateProcess">
            <a:avLst/>
          </a:prstGeom>
          <a:solidFill>
            <a:srgbClr val="9FFF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38101" y="114300"/>
            <a:ext cx="89899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  <a:sym typeface="Wingdings 2" pitchFamily="18" charset="2"/>
              </a:rPr>
              <a:t></a:t>
            </a:r>
            <a:r>
              <a:rPr lang="en-US" sz="2400" b="1" u="sng">
                <a:solidFill>
                  <a:srgbClr val="C00000"/>
                </a:solidFill>
                <a:latin typeface="Times New Roman" pitchFamily="18" charset="0"/>
                <a:sym typeface="Wingdings 2" pitchFamily="18" charset="2"/>
              </a:rPr>
              <a:t>Củng cố bài học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  <a:sym typeface="Wingdings 2" pitchFamily="18" charset="2"/>
              </a:rPr>
              <a:t>: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Những đơn vị kiến thức cần ghi nhớ</a:t>
            </a:r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3394076" y="492919"/>
            <a:ext cx="2701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   </a:t>
            </a:r>
            <a:r>
              <a:rPr lang="en-US" sz="2800" b="1">
                <a:solidFill>
                  <a:srgbClr val="C00000"/>
                </a:solidFill>
                <a:latin typeface="Times New Roman" pitchFamily="18" charset="0"/>
              </a:rPr>
              <a:t>DẤU CÂU</a:t>
            </a: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1066801" y="1085850"/>
            <a:ext cx="27975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b="1" i="1">
                <a:solidFill>
                  <a:srgbClr val="FF0000"/>
                </a:solidFill>
                <a:latin typeface="Times New Roman" pitchFamily="18" charset="0"/>
              </a:rPr>
              <a:t>Dấu ngoặc đơn</a:t>
            </a:r>
            <a:endParaRPr lang="vi-VN" sz="3200" b="1" i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5486401" y="1085850"/>
            <a:ext cx="26003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b="1" i="1">
                <a:solidFill>
                  <a:srgbClr val="FF0000"/>
                </a:solidFill>
                <a:latin typeface="Times New Roman" pitchFamily="18" charset="0"/>
              </a:rPr>
              <a:t>Dấu hai chấm</a:t>
            </a:r>
            <a:endParaRPr lang="vi-VN" sz="3200" b="1" i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304800" y="2000250"/>
            <a:ext cx="47307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Dùng để đánh dấu phần chú thích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1" y="2971800"/>
            <a:ext cx="14911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Giải thích</a:t>
            </a:r>
          </a:p>
        </p:txBody>
      </p:sp>
      <p:sp>
        <p:nvSpPr>
          <p:cNvPr id="128008" name="Rectangle 8"/>
          <p:cNvSpPr>
            <a:spLocks noChangeArrowheads="1"/>
          </p:cNvSpPr>
          <p:nvPr/>
        </p:nvSpPr>
        <p:spPr bwMode="auto">
          <a:xfrm>
            <a:off x="1524001" y="2971800"/>
            <a:ext cx="18870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Thuyết minh</a:t>
            </a:r>
          </a:p>
        </p:txBody>
      </p:sp>
      <p:sp>
        <p:nvSpPr>
          <p:cNvPr id="128009" name="Rectangle 9"/>
          <p:cNvSpPr>
            <a:spLocks noChangeArrowheads="1"/>
          </p:cNvSpPr>
          <p:nvPr/>
        </p:nvSpPr>
        <p:spPr bwMode="auto">
          <a:xfrm>
            <a:off x="3429000" y="2971800"/>
            <a:ext cx="1237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latin typeface="Times New Roman" pitchFamily="18" charset="0"/>
              </a:rPr>
              <a:t>Bổ sung</a:t>
            </a:r>
            <a:endParaRPr lang="vi-VN" sz="2400" b="1">
              <a:latin typeface="Times New Roman" pitchFamily="18" charset="0"/>
            </a:endParaRPr>
          </a:p>
        </p:txBody>
      </p:sp>
      <p:sp>
        <p:nvSpPr>
          <p:cNvPr id="128011" name="Rectangle 11"/>
          <p:cNvSpPr>
            <a:spLocks noChangeArrowheads="1"/>
          </p:cNvSpPr>
          <p:nvPr/>
        </p:nvSpPr>
        <p:spPr bwMode="auto">
          <a:xfrm>
            <a:off x="5257800" y="1910695"/>
            <a:ext cx="335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Đánh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dấu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báo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trước</a:t>
            </a:r>
            <a:endParaRPr lang="vi-VN" sz="24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28012" name="Rectangle 12"/>
          <p:cNvSpPr>
            <a:spLocks noChangeArrowheads="1"/>
          </p:cNvSpPr>
          <p:nvPr/>
        </p:nvSpPr>
        <p:spPr bwMode="auto">
          <a:xfrm>
            <a:off x="4648200" y="2825552"/>
            <a:ext cx="1752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Phần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giải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thích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thuyết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minh </a:t>
            </a:r>
          </a:p>
        </p:txBody>
      </p:sp>
      <p:sp>
        <p:nvSpPr>
          <p:cNvPr id="128013" name="Rectangle 13"/>
          <p:cNvSpPr>
            <a:spLocks noChangeArrowheads="1"/>
          </p:cNvSpPr>
          <p:nvPr/>
        </p:nvSpPr>
        <p:spPr bwMode="auto">
          <a:xfrm>
            <a:off x="6096000" y="2857500"/>
            <a:ext cx="1447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Lời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dẫn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trực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tiếp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(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dùng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với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dấu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ngoặc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kép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28014" name="Line 14"/>
          <p:cNvSpPr>
            <a:spLocks noChangeShapeType="1"/>
          </p:cNvSpPr>
          <p:nvPr/>
        </p:nvSpPr>
        <p:spPr bwMode="auto">
          <a:xfrm>
            <a:off x="2438400" y="1657350"/>
            <a:ext cx="0" cy="40005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15" name="Line 15"/>
          <p:cNvSpPr>
            <a:spLocks noChangeShapeType="1"/>
          </p:cNvSpPr>
          <p:nvPr/>
        </p:nvSpPr>
        <p:spPr bwMode="auto">
          <a:xfrm flipH="1">
            <a:off x="762000" y="2343150"/>
            <a:ext cx="1676400" cy="62865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16" name="Line 16"/>
          <p:cNvSpPr>
            <a:spLocks noChangeShapeType="1"/>
          </p:cNvSpPr>
          <p:nvPr/>
        </p:nvSpPr>
        <p:spPr bwMode="auto">
          <a:xfrm>
            <a:off x="2438400" y="2343150"/>
            <a:ext cx="0" cy="62865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17" name="Line 17"/>
          <p:cNvSpPr>
            <a:spLocks noChangeShapeType="1"/>
          </p:cNvSpPr>
          <p:nvPr/>
        </p:nvSpPr>
        <p:spPr bwMode="auto">
          <a:xfrm>
            <a:off x="2438400" y="2343150"/>
            <a:ext cx="1371600" cy="5715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21" name="Line 21"/>
          <p:cNvSpPr>
            <a:spLocks noChangeShapeType="1"/>
          </p:cNvSpPr>
          <p:nvPr/>
        </p:nvSpPr>
        <p:spPr bwMode="auto">
          <a:xfrm flipH="1">
            <a:off x="5334000" y="2362200"/>
            <a:ext cx="1295400" cy="5143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22" name="Line 22"/>
          <p:cNvSpPr>
            <a:spLocks noChangeShapeType="1"/>
          </p:cNvSpPr>
          <p:nvPr/>
        </p:nvSpPr>
        <p:spPr bwMode="auto">
          <a:xfrm flipH="1">
            <a:off x="6629400" y="1657350"/>
            <a:ext cx="0" cy="4000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23" name="Line 23"/>
          <p:cNvSpPr>
            <a:spLocks noChangeShapeType="1"/>
          </p:cNvSpPr>
          <p:nvPr/>
        </p:nvSpPr>
        <p:spPr bwMode="auto">
          <a:xfrm>
            <a:off x="6629400" y="2343150"/>
            <a:ext cx="0" cy="6286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24" name="Line 24"/>
          <p:cNvSpPr>
            <a:spLocks noChangeShapeType="1"/>
          </p:cNvSpPr>
          <p:nvPr/>
        </p:nvSpPr>
        <p:spPr bwMode="auto">
          <a:xfrm flipH="1">
            <a:off x="2514600" y="800100"/>
            <a:ext cx="2057400" cy="17145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25" name="Line 25"/>
          <p:cNvSpPr>
            <a:spLocks noChangeShapeType="1"/>
          </p:cNvSpPr>
          <p:nvPr/>
        </p:nvSpPr>
        <p:spPr bwMode="auto">
          <a:xfrm>
            <a:off x="4572000" y="800100"/>
            <a:ext cx="1828800" cy="1714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26" name="Line 26"/>
          <p:cNvSpPr>
            <a:spLocks noChangeShapeType="1"/>
          </p:cNvSpPr>
          <p:nvPr/>
        </p:nvSpPr>
        <p:spPr bwMode="auto">
          <a:xfrm>
            <a:off x="6629400" y="2343150"/>
            <a:ext cx="1295400" cy="5143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28" name="Rectangle 28"/>
          <p:cNvSpPr>
            <a:spLocks noChangeArrowheads="1"/>
          </p:cNvSpPr>
          <p:nvPr/>
        </p:nvSpPr>
        <p:spPr bwMode="auto">
          <a:xfrm>
            <a:off x="7696200" y="2835176"/>
            <a:ext cx="1447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Lời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đối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thoại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      (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dùng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với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dấu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gạch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ngang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)</a:t>
            </a:r>
            <a:endParaRPr lang="vi-VN" sz="24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6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8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8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8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28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28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28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28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28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28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28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28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28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28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128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28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128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128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128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/>
      <p:bldP spid="128003" grpId="0"/>
      <p:bldP spid="128004" grpId="0"/>
      <p:bldP spid="128005" grpId="0"/>
      <p:bldP spid="128006" grpId="0"/>
      <p:bldP spid="128012" grpId="0"/>
      <p:bldP spid="128014" grpId="0" animBg="1"/>
      <p:bldP spid="128015" grpId="0" animBg="1"/>
      <p:bldP spid="128016" grpId="0" animBg="1"/>
      <p:bldP spid="128017" grpId="0" animBg="1"/>
      <p:bldP spid="128021" grpId="0" animBg="1"/>
      <p:bldP spid="128022" grpId="0" animBg="1"/>
      <p:bldP spid="128023" grpId="0" animBg="1"/>
      <p:bldP spid="128024" grpId="0" animBg="1"/>
      <p:bldP spid="128025" grpId="0" animBg="1"/>
      <p:bldP spid="128026" grpId="0" animBg="1"/>
      <p:bldP spid="1280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WordArt 5"/>
          <p:cNvSpPr>
            <a:spLocks noChangeArrowheads="1" noChangeShapeType="1" noTextEdit="1"/>
          </p:cNvSpPr>
          <p:nvPr/>
        </p:nvSpPr>
        <p:spPr bwMode="auto">
          <a:xfrm>
            <a:off x="1676400" y="285750"/>
            <a:ext cx="57150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6000" kern="10">
              <a:ln w="1905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0" y="1034699"/>
            <a:ext cx="9144001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en-US" sz="2400" b="1" dirty="0">
                <a:latin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</a:rPr>
              <a:t>Đùng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cái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họ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bản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xứ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phong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cái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danh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hiệu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tối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cao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</a:rPr>
              <a:t> “</a:t>
            </a:r>
            <a:r>
              <a:rPr lang="en-US" sz="2400" b="1" dirty="0" err="1">
                <a:latin typeface="Times New Roman" pitchFamily="18" charset="0"/>
              </a:rPr>
              <a:t>chiến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sĩ</a:t>
            </a:r>
            <a:r>
              <a:rPr lang="en-US" sz="2400" b="1" dirty="0">
                <a:latin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</a:rPr>
              <a:t>bảo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vệ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lý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</a:rPr>
              <a:t> do”. </a:t>
            </a:r>
          </a:p>
          <a:p>
            <a:pPr marL="342900" indent="-342900"/>
            <a:r>
              <a:rPr lang="en-US" b="1" dirty="0">
                <a:latin typeface="Times New Roman" pitchFamily="18" charset="0"/>
              </a:rPr>
              <a:t>                                                                      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</a:rPr>
              <a:t>(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</a:rPr>
              <a:t>Nguyễn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</a:rPr>
              <a:t>Ái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</a:rPr>
              <a:t>Quốc</a:t>
            </a:r>
            <a:r>
              <a:rPr lang="en-US" sz="2000" b="1" i="1" dirty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2000" b="1" i="1" dirty="0" err="1">
                <a:solidFill>
                  <a:srgbClr val="C00000"/>
                </a:solidFill>
                <a:latin typeface="Times New Roman" pitchFamily="18" charset="0"/>
              </a:rPr>
              <a:t>Thuế</a:t>
            </a:r>
            <a:r>
              <a:rPr lang="en-US" sz="20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Times New Roman" pitchFamily="18" charset="0"/>
              </a:rPr>
              <a:t>máu</a:t>
            </a:r>
            <a:r>
              <a:rPr lang="en-US" sz="2000" b="1" i="1" dirty="0">
                <a:solidFill>
                  <a:srgbClr val="C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-20319" y="2038350"/>
            <a:ext cx="9144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Khía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khía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khía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mắm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tỏi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                                               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(Theo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Nam)</a:t>
            </a:r>
          </a:p>
          <a:p>
            <a:endParaRPr lang="en-US" dirty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                                                   </a:t>
            </a:r>
          </a:p>
        </p:txBody>
      </p:sp>
      <p:sp>
        <p:nvSpPr>
          <p:cNvPr id="105481" name="Rectangle 9"/>
          <p:cNvSpPr>
            <a:spLocks noChangeArrowheads="1"/>
          </p:cNvSpPr>
          <p:nvPr/>
        </p:nvSpPr>
        <p:spPr bwMode="auto">
          <a:xfrm>
            <a:off x="1" y="3562350"/>
            <a:ext cx="9144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</a:rPr>
              <a:t>Lí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Bạch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701-762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thơ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nổi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tiếng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Trung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Quốc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đời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Thái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Bạch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hiệu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Thanh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Liên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cư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sĩ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quê</a:t>
            </a:r>
            <a:r>
              <a:rPr lang="en-US" sz="2400" b="1" dirty="0">
                <a:latin typeface="Times New Roman" pitchFamily="18" charset="0"/>
              </a:rPr>
              <a:t> ở Cam </a:t>
            </a:r>
            <a:r>
              <a:rPr lang="en-US" sz="2400" b="1" dirty="0" err="1">
                <a:latin typeface="Times New Roman" pitchFamily="18" charset="0"/>
              </a:rPr>
              <a:t>Túc</a:t>
            </a:r>
            <a:r>
              <a:rPr lang="en-US" sz="2400" b="1" dirty="0">
                <a:latin typeface="Times New Roman" pitchFamily="18" charset="0"/>
              </a:rPr>
              <a:t>; </a:t>
            </a:r>
            <a:r>
              <a:rPr lang="en-US" sz="2400" b="1" dirty="0" err="1">
                <a:latin typeface="Times New Roman" pitchFamily="18" charset="0"/>
              </a:rPr>
              <a:t>lúc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mới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tuổi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đình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cư</a:t>
            </a:r>
            <a:r>
              <a:rPr lang="en-US" sz="2400" b="1" dirty="0">
                <a:latin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</a:rPr>
              <a:t>làng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Thanh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Liên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huyện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Xương</a:t>
            </a:r>
            <a:r>
              <a:rPr lang="en-US" sz="2400" b="1" dirty="0">
                <a:latin typeface="Times New Roman" pitchFamily="18" charset="0"/>
              </a:rPr>
              <a:t> Long </a:t>
            </a:r>
            <a:r>
              <a:rPr lang="en-US" sz="2400" b="1" dirty="0" err="1">
                <a:latin typeface="Times New Roman" pitchFamily="18" charset="0"/>
              </a:rPr>
              <a:t>thuộc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Miên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Châu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Tứ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Xuyên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  <a:r>
              <a:rPr lang="en-US" sz="2400" b="1" dirty="0">
                <a:latin typeface="Times New Roman" pitchFamily="18" charset="0"/>
              </a:rPr>
              <a:t>.</a:t>
            </a:r>
            <a:r>
              <a:rPr lang="en-US" sz="2400" dirty="0">
                <a:latin typeface="Times New Roman" pitchFamily="18" charset="0"/>
              </a:rPr>
              <a:t> 	</a:t>
            </a:r>
            <a:r>
              <a:rPr lang="en-US" sz="2000" b="1" i="1" dirty="0">
                <a:solidFill>
                  <a:srgbClr val="C00000"/>
                </a:solidFill>
                <a:latin typeface="Times New Roman" pitchFamily="18" charset="0"/>
              </a:rPr>
              <a:t>(</a:t>
            </a:r>
            <a:r>
              <a:rPr lang="en-US" sz="2000" b="1" i="1" dirty="0" err="1">
                <a:solidFill>
                  <a:srgbClr val="C00000"/>
                </a:solidFill>
                <a:latin typeface="Times New Roman" pitchFamily="18" charset="0"/>
              </a:rPr>
              <a:t>Ngữ</a:t>
            </a:r>
            <a:r>
              <a:rPr lang="en-US" sz="20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Times New Roman" pitchFamily="18" charset="0"/>
              </a:rPr>
              <a:t>văn</a:t>
            </a:r>
            <a:r>
              <a:rPr lang="en-US" sz="2000" b="1" i="1" dirty="0">
                <a:solidFill>
                  <a:srgbClr val="C00000"/>
                </a:solidFill>
                <a:latin typeface="Times New Roman" pitchFamily="18" charset="0"/>
              </a:rPr>
              <a:t> 7, </a:t>
            </a:r>
            <a:r>
              <a:rPr lang="en-US" sz="2000" b="1" i="1" dirty="0" err="1">
                <a:solidFill>
                  <a:srgbClr val="C00000"/>
                </a:solidFill>
                <a:latin typeface="Times New Roman" pitchFamily="18" charset="0"/>
              </a:rPr>
              <a:t>tập</a:t>
            </a:r>
            <a:r>
              <a:rPr lang="en-US" sz="2000" b="1" i="1" dirty="0">
                <a:solidFill>
                  <a:srgbClr val="C00000"/>
                </a:solidFill>
                <a:latin typeface="Times New Roman" pitchFamily="18" charset="0"/>
              </a:rPr>
              <a:t> 1)</a:t>
            </a:r>
          </a:p>
          <a:p>
            <a:pPr eaLnBrk="0" hangingPunct="0">
              <a:spcBef>
                <a:spcPct val="50000"/>
              </a:spcBef>
            </a:pP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-22765"/>
            <a:ext cx="9144000" cy="446276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folHlink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folHlink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folHlink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folHlink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folHlink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folHlink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folHlink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folHlink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folHlink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2300" b="1" i="1" dirty="0">
                <a:solidFill>
                  <a:schemeClr val="accent2"/>
                </a:solidFill>
              </a:rPr>
              <a:t>  </a:t>
            </a:r>
            <a:r>
              <a:rPr lang="vi-VN" sz="2300" b="1" i="1" dirty="0">
                <a:solidFill>
                  <a:schemeClr val="accent2"/>
                </a:solidFill>
              </a:rPr>
              <a:t>     </a:t>
            </a:r>
            <a:r>
              <a:rPr lang="en-US" sz="2300" b="1" i="1" dirty="0">
                <a:solidFill>
                  <a:schemeClr val="accent2"/>
                </a:solidFill>
              </a:rPr>
              <a:t> </a:t>
            </a:r>
            <a:r>
              <a:rPr lang="vi-VN" sz="2300" b="1" i="1" dirty="0">
                <a:solidFill>
                  <a:schemeClr val="accent2"/>
                </a:solidFill>
              </a:rPr>
              <a:t>      </a:t>
            </a:r>
            <a:r>
              <a:rPr lang="en-US" sz="2300" b="1" i="1" dirty="0" err="1">
                <a:solidFill>
                  <a:srgbClr val="0000FF"/>
                </a:solidFill>
              </a:rPr>
              <a:t>Tiết</a:t>
            </a:r>
            <a:r>
              <a:rPr lang="en-US" sz="2300" b="1" i="1" dirty="0">
                <a:solidFill>
                  <a:srgbClr val="0000FF"/>
                </a:solidFill>
              </a:rPr>
              <a:t> </a:t>
            </a:r>
            <a:r>
              <a:rPr lang="vi-VN" sz="2300" b="1" i="1" dirty="0">
                <a:solidFill>
                  <a:srgbClr val="0000FF"/>
                </a:solidFill>
              </a:rPr>
              <a:t>5</a:t>
            </a:r>
            <a:r>
              <a:rPr lang="en-US" sz="2300" b="1" i="1" dirty="0">
                <a:solidFill>
                  <a:srgbClr val="0000FF"/>
                </a:solidFill>
              </a:rPr>
              <a:t>6:</a:t>
            </a:r>
            <a:r>
              <a:rPr lang="en-US" sz="2300" b="1" i="1" dirty="0">
                <a:solidFill>
                  <a:schemeClr val="accent2"/>
                </a:solidFill>
              </a:rPr>
              <a:t>      </a:t>
            </a:r>
            <a:r>
              <a:rPr lang="en-US" sz="2300" b="1" dirty="0">
                <a:solidFill>
                  <a:srgbClr val="FF0000"/>
                </a:solidFill>
              </a:rPr>
              <a:t>DẤU NGOẶC ĐƠN VÀ DẤU HAI CHẤM</a:t>
            </a:r>
            <a:r>
              <a:rPr lang="en-US" sz="1800" b="1" dirty="0">
                <a:solidFill>
                  <a:srgbClr val="FF0000"/>
                </a:solidFill>
                <a:latin typeface="Arial" charset="0"/>
              </a:rPr>
              <a:t> </a:t>
            </a:r>
            <a:endParaRPr lang="en-US" sz="23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42351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endParaRPr lang="en-US" sz="2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1. </a:t>
            </a:r>
            <a:r>
              <a:rPr lang="en-US" sz="2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vi-VN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/trang 134</a:t>
            </a:r>
            <a:r>
              <a:rPr lang="en-US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" name="Picture 26" descr="Book-09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4643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 animBg="1"/>
      <p:bldP spid="105479" grpId="0"/>
      <p:bldP spid="105480" grpId="0"/>
      <p:bldP spid="105481" grpId="0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667000" y="1444228"/>
            <a:ext cx="6477000" cy="326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</a:rPr>
              <a:t>a) </a:t>
            </a:r>
            <a:r>
              <a:rPr lang="en-US" sz="2800" b="1" dirty="0" err="1">
                <a:latin typeface="Times New Roman" pitchFamily="18" charset="0"/>
              </a:rPr>
              <a:t>Đùng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cái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họ</a:t>
            </a:r>
            <a:r>
              <a:rPr lang="en-US" sz="2800" b="1" dirty="0"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phong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cái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danh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hiệu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tối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cao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</a:rPr>
              <a:t> “</a:t>
            </a:r>
            <a:r>
              <a:rPr lang="en-US" sz="2800" b="1" dirty="0" err="1">
                <a:latin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sĩ</a:t>
            </a:r>
            <a:r>
              <a:rPr lang="en-US" sz="2800" b="1" dirty="0">
                <a:latin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</a:rPr>
              <a:t>bảo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vệ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lý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</a:rPr>
              <a:t> do”. </a:t>
            </a:r>
          </a:p>
          <a:p>
            <a:pPr>
              <a:lnSpc>
                <a:spcPct val="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     </a:t>
            </a:r>
          </a:p>
          <a:p>
            <a:pPr>
              <a:lnSpc>
                <a:spcPct val="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               </a:t>
            </a:r>
            <a:r>
              <a:rPr lang="en-US" sz="2000" b="1" i="1" dirty="0">
                <a:solidFill>
                  <a:srgbClr val="C00000"/>
                </a:solidFill>
                <a:latin typeface="Times New Roman" pitchFamily="18" charset="0"/>
              </a:rPr>
              <a:t>(</a:t>
            </a:r>
            <a:r>
              <a:rPr lang="en-US" sz="2000" b="1" i="1" dirty="0" err="1">
                <a:solidFill>
                  <a:srgbClr val="C00000"/>
                </a:solidFill>
                <a:latin typeface="Times New Roman" pitchFamily="18" charset="0"/>
              </a:rPr>
              <a:t>Nguyễn</a:t>
            </a:r>
            <a:r>
              <a:rPr lang="en-US" sz="20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Times New Roman" pitchFamily="18" charset="0"/>
              </a:rPr>
              <a:t>Ái</a:t>
            </a:r>
            <a:r>
              <a:rPr lang="en-US" sz="20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Times New Roman" pitchFamily="18" charset="0"/>
              </a:rPr>
              <a:t>Quốc</a:t>
            </a:r>
            <a:r>
              <a:rPr lang="en-US" sz="2000" b="1" i="1" dirty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2000" b="1" i="1" dirty="0" err="1">
                <a:solidFill>
                  <a:srgbClr val="C00000"/>
                </a:solidFill>
                <a:latin typeface="Times New Roman" pitchFamily="18" charset="0"/>
              </a:rPr>
              <a:t>Thuế</a:t>
            </a:r>
            <a:r>
              <a:rPr lang="en-US" sz="20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Times New Roman" pitchFamily="18" charset="0"/>
              </a:rPr>
              <a:t>máu</a:t>
            </a:r>
            <a:r>
              <a:rPr lang="en-US" sz="2000" b="1" i="1" dirty="0">
                <a:solidFill>
                  <a:srgbClr val="C00000"/>
                </a:solidFill>
                <a:latin typeface="Times New Roman" pitchFamily="18" charset="0"/>
              </a:rPr>
              <a:t>)</a:t>
            </a:r>
          </a:p>
          <a:p>
            <a:pPr>
              <a:lnSpc>
                <a:spcPct val="0"/>
              </a:lnSpc>
              <a:spcBef>
                <a:spcPct val="50000"/>
              </a:spcBef>
              <a:defRPr/>
            </a:pPr>
            <a:endParaRPr lang="en-US" sz="2000" b="1" i="1" dirty="0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lnSpc>
                <a:spcPct val="0"/>
              </a:lnSpc>
              <a:spcBef>
                <a:spcPct val="50000"/>
              </a:spcBef>
              <a:defRPr/>
            </a:pPr>
            <a:endParaRPr lang="en-US" sz="2800" b="1" i="1" dirty="0">
              <a:solidFill>
                <a:srgbClr val="660066"/>
              </a:solidFill>
              <a:latin typeface="Times New Roman" pitchFamily="18" charset="0"/>
            </a:endParaRPr>
          </a:p>
          <a:p>
            <a:pPr>
              <a:lnSpc>
                <a:spcPct val="0"/>
              </a:lnSpc>
              <a:spcBef>
                <a:spcPct val="50000"/>
              </a:spcBef>
              <a:defRPr/>
            </a:pPr>
            <a:endParaRPr lang="en-US" sz="2800" b="1" i="1" dirty="0">
              <a:solidFill>
                <a:srgbClr val="660066"/>
              </a:solidFill>
              <a:latin typeface="Times New Roman" pitchFamily="18" charset="0"/>
            </a:endParaRPr>
          </a:p>
          <a:p>
            <a:pPr>
              <a:lnSpc>
                <a:spcPct val="0"/>
              </a:lnSpc>
              <a:spcBef>
                <a:spcPct val="50000"/>
              </a:spcBef>
              <a:defRPr/>
            </a:pPr>
            <a:endParaRPr lang="en-US" sz="2000" b="1" i="1" dirty="0">
              <a:solidFill>
                <a:srgbClr val="660066"/>
              </a:solidFill>
              <a:latin typeface="Times New Roman" pitchFamily="18" charset="0"/>
            </a:endParaRPr>
          </a:p>
          <a:p>
            <a:pPr>
              <a:lnSpc>
                <a:spcPct val="0"/>
              </a:lnSpc>
              <a:spcBef>
                <a:spcPct val="50000"/>
              </a:spcBef>
              <a:defRPr/>
            </a:pPr>
            <a:endParaRPr lang="en-US" sz="2000" b="1" i="1" dirty="0">
              <a:solidFill>
                <a:srgbClr val="660066"/>
              </a:solidFill>
              <a:latin typeface="Times New Roman" pitchFamily="18" charset="0"/>
            </a:endParaRPr>
          </a:p>
          <a:p>
            <a:pPr>
              <a:lnSpc>
                <a:spcPct val="0"/>
              </a:lnSpc>
              <a:spcBef>
                <a:spcPct val="50000"/>
              </a:spcBef>
              <a:defRPr/>
            </a:pPr>
            <a:endParaRPr lang="en-US" sz="2000" b="1" i="1" dirty="0">
              <a:solidFill>
                <a:srgbClr val="660066"/>
              </a:solidFill>
              <a:latin typeface=".VnTime" pitchFamily="34" charset="0"/>
            </a:endParaRPr>
          </a:p>
          <a:p>
            <a:pPr>
              <a:lnSpc>
                <a:spcPct val="0"/>
              </a:lnSpc>
              <a:spcBef>
                <a:spcPct val="50000"/>
              </a:spcBef>
              <a:defRPr/>
            </a:pPr>
            <a:endParaRPr lang="en-US" sz="2000" b="1" i="1" dirty="0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5762626" y="1444229"/>
            <a:ext cx="38338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(</a:t>
            </a:r>
            <a:r>
              <a:rPr lang="en-US" sz="2800" b="1" i="1">
                <a:solidFill>
                  <a:srgbClr val="0000FF"/>
                </a:solidFill>
                <a:latin typeface="Times New Roman" pitchFamily="18" charset="0"/>
              </a:rPr>
              <a:t>những người bản xứ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3388272" y="3524989"/>
            <a:ext cx="5740400" cy="16002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4288659" y="3860006"/>
            <a:ext cx="3733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</a:rPr>
              <a:t>Giải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</a:rPr>
              <a:t>thích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</a:rPr>
              <a:t>để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</a:rPr>
              <a:t>làm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</a:rPr>
              <a:t>rõ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</a:rPr>
              <a:t>họ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</a:rPr>
              <a:t>ngụ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</a:rPr>
              <a:t> ý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</a:rPr>
              <a:t>chỉ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</a:rPr>
              <a:t>ai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</a:rPr>
              <a:t>.</a:t>
            </a:r>
            <a:r>
              <a:rPr lang="en-US" sz="32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6477000" y="1714500"/>
            <a:ext cx="431800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967" name="Picture 13" descr="NXBTreStoryFull_1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5556"/>
            <a:ext cx="28956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" y="423511"/>
            <a:ext cx="4572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endParaRPr lang="en-US" sz="2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1.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Cloud 1"/>
          <p:cNvSpPr/>
          <p:nvPr/>
        </p:nvSpPr>
        <p:spPr>
          <a:xfrm>
            <a:off x="2895600" y="423511"/>
            <a:ext cx="5181600" cy="77663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Nội</a:t>
            </a:r>
            <a:r>
              <a:rPr lang="en-US" sz="2000" b="1" dirty="0"/>
              <a:t> dung </a:t>
            </a:r>
            <a:r>
              <a:rPr lang="en-US" sz="2000" b="1" dirty="0" err="1"/>
              <a:t>của</a:t>
            </a:r>
            <a:r>
              <a:rPr lang="en-US" sz="2000" b="1" dirty="0"/>
              <a:t> </a:t>
            </a:r>
            <a:r>
              <a:rPr lang="en-US" sz="2000" b="1" dirty="0" err="1"/>
              <a:t>phần</a:t>
            </a:r>
            <a:r>
              <a:rPr lang="en-US" sz="2000" b="1" dirty="0"/>
              <a:t> </a:t>
            </a:r>
            <a:r>
              <a:rPr lang="en-US" sz="2000" b="1" dirty="0" err="1"/>
              <a:t>nằm</a:t>
            </a:r>
            <a:r>
              <a:rPr lang="en-US" sz="2000" b="1" dirty="0"/>
              <a:t> </a:t>
            </a:r>
            <a:r>
              <a:rPr lang="en-US" sz="2000" b="1" dirty="0" err="1"/>
              <a:t>trong</a:t>
            </a:r>
            <a:r>
              <a:rPr lang="en-US" sz="2000" b="1" dirty="0"/>
              <a:t> </a:t>
            </a:r>
            <a:r>
              <a:rPr lang="en-US" sz="2000" b="1" dirty="0" err="1"/>
              <a:t>dấu</a:t>
            </a:r>
            <a:r>
              <a:rPr lang="en-US" sz="2000" b="1" dirty="0"/>
              <a:t> </a:t>
            </a:r>
            <a:r>
              <a:rPr lang="en-US" sz="2000" b="1" dirty="0" err="1"/>
              <a:t>ngoặc</a:t>
            </a:r>
            <a:r>
              <a:rPr lang="en-US" sz="2000" b="1" dirty="0"/>
              <a:t> </a:t>
            </a:r>
            <a:r>
              <a:rPr lang="en-US" sz="2000" b="1" dirty="0" err="1"/>
              <a:t>đơn</a:t>
            </a:r>
            <a:r>
              <a:rPr lang="en-US" sz="2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9114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  <p:bldP spid="5130" grpId="0"/>
      <p:bldP spid="5131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276600" y="742950"/>
            <a:ext cx="5867399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</a:rPr>
              <a:t>Gọi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kênh</a:t>
            </a:r>
            <a:r>
              <a:rPr lang="en-US" sz="2400" b="1" dirty="0">
                <a:latin typeface="Times New Roman" pitchFamily="18" charset="0"/>
              </a:rPr>
              <a:t> Ba </a:t>
            </a:r>
            <a:r>
              <a:rPr lang="en-US" sz="2400" b="1" dirty="0" err="1">
                <a:latin typeface="Times New Roman" pitchFamily="18" charset="0"/>
              </a:rPr>
              <a:t>Khía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vì</a:t>
            </a:r>
            <a:r>
              <a:rPr lang="en-US" sz="2400" b="1" dirty="0">
                <a:latin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</a:rPr>
              <a:t>đó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bên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bờ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tập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trung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toàn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</a:rPr>
              <a:t> con </a:t>
            </a:r>
            <a:r>
              <a:rPr lang="en-US" sz="2400" b="1" dirty="0" err="1">
                <a:latin typeface="Times New Roman" pitchFamily="18" charset="0"/>
              </a:rPr>
              <a:t>ba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khía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chúng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bám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đặc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sệt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quanh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gốc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ba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khía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loại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còng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biển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lai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cua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càng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sắc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tím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đỏ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mắm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xé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trộn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tỏi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ớt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ăn</a:t>
            </a:r>
            <a:r>
              <a:rPr lang="vi-VN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rất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ngon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sz="2400" b="1" i="1" dirty="0">
              <a:latin typeface="Times New Roman" pitchFamily="18" charset="0"/>
            </a:endParaRPr>
          </a:p>
          <a:p>
            <a:pPr algn="r">
              <a:spcBef>
                <a:spcPct val="50000"/>
              </a:spcBef>
            </a:pP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</a:rPr>
              <a:t>          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</a:rPr>
              <a:t>(Theo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</a:rPr>
              <a:t>Đoàn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</a:rPr>
              <a:t>Giỏi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</a:rPr>
              <a:t>Đất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</a:rPr>
              <a:t>rừng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</a:rPr>
              <a:t>phương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</a:rPr>
              <a:t> Nam)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1987" name="Text Box 8"/>
          <p:cNvSpPr txBox="1">
            <a:spLocks noChangeArrowheads="1"/>
          </p:cNvSpPr>
          <p:nvPr/>
        </p:nvSpPr>
        <p:spPr bwMode="auto">
          <a:xfrm>
            <a:off x="2474913" y="1961084"/>
            <a:ext cx="792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	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17464" y="3892153"/>
            <a:ext cx="9126537" cy="122396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22228" y="4019550"/>
            <a:ext cx="91217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Thuyết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minh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về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một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loài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động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vật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mà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tên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nó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dùng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để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gọi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tên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một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kênh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giúp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đọc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hình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dung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rõ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hơn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về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kênh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này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4191000" y="2532015"/>
            <a:ext cx="0" cy="140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6" y="847418"/>
            <a:ext cx="3254374" cy="2943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62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53" grpId="0" animBg="1"/>
      <p:bldP spid="6154" grpId="0"/>
      <p:bldP spid="61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3200400" y="742950"/>
            <a:ext cx="59436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 dirty="0">
                <a:latin typeface="Times New Roman" pitchFamily="18" charset="0"/>
              </a:rPr>
              <a:t>c. </a:t>
            </a:r>
            <a:r>
              <a:rPr lang="en-US" sz="2600" b="1" dirty="0" err="1">
                <a:latin typeface="Times New Roman" pitchFamily="18" charset="0"/>
              </a:rPr>
              <a:t>Lí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Bạch</a:t>
            </a:r>
            <a:r>
              <a:rPr lang="en-US" sz="2600" b="1" dirty="0">
                <a:latin typeface="Times New Roman" pitchFamily="18" charset="0"/>
              </a:rPr>
              <a:t>                  , </a:t>
            </a:r>
            <a:r>
              <a:rPr lang="en-US" sz="2600" b="1" dirty="0" err="1">
                <a:latin typeface="Times New Roman" pitchFamily="18" charset="0"/>
              </a:rPr>
              <a:t>nhà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thơ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nổi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tiếng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của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Trung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Quốc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đời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Đường</a:t>
            </a:r>
            <a:r>
              <a:rPr lang="en-US" sz="2600" b="1" dirty="0">
                <a:latin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</a:rPr>
              <a:t>tự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Thái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Bạch</a:t>
            </a:r>
            <a:r>
              <a:rPr lang="en-US" sz="2600" b="1" dirty="0">
                <a:latin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</a:rPr>
              <a:t>hiệu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Thanh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Liên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cư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sĩ</a:t>
            </a:r>
            <a:r>
              <a:rPr lang="en-US" sz="2600" b="1" dirty="0">
                <a:latin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</a:rPr>
              <a:t>quê</a:t>
            </a:r>
            <a:r>
              <a:rPr lang="en-US" sz="2600" b="1" dirty="0">
                <a:latin typeface="Times New Roman" pitchFamily="18" charset="0"/>
              </a:rPr>
              <a:t> ở Cam </a:t>
            </a:r>
            <a:r>
              <a:rPr lang="en-US" sz="2600" b="1" dirty="0" err="1">
                <a:latin typeface="Times New Roman" pitchFamily="18" charset="0"/>
              </a:rPr>
              <a:t>Túc</a:t>
            </a:r>
            <a:r>
              <a:rPr lang="en-US" sz="2600" b="1" dirty="0">
                <a:latin typeface="Times New Roman" pitchFamily="18" charset="0"/>
              </a:rPr>
              <a:t>; </a:t>
            </a:r>
            <a:r>
              <a:rPr lang="en-US" sz="2600" b="1" dirty="0" err="1">
                <a:latin typeface="Times New Roman" pitchFamily="18" charset="0"/>
              </a:rPr>
              <a:t>lúc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mới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năm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tuổi</a:t>
            </a:r>
            <a:r>
              <a:rPr lang="en-US" sz="2600" b="1" dirty="0">
                <a:latin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</a:rPr>
              <a:t>gia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đình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về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định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cư</a:t>
            </a:r>
            <a:r>
              <a:rPr lang="en-US" sz="2600" b="1" dirty="0">
                <a:latin typeface="Times New Roman" pitchFamily="18" charset="0"/>
              </a:rPr>
              <a:t> ở </a:t>
            </a:r>
            <a:r>
              <a:rPr lang="en-US" sz="2600" b="1" dirty="0" err="1">
                <a:latin typeface="Times New Roman" pitchFamily="18" charset="0"/>
              </a:rPr>
              <a:t>làng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Thanh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Liên</a:t>
            </a:r>
            <a:r>
              <a:rPr lang="en-US" sz="2600" b="1" dirty="0">
                <a:latin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</a:rPr>
              <a:t>huyện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Xương</a:t>
            </a:r>
            <a:r>
              <a:rPr lang="en-US" sz="2600" b="1" dirty="0">
                <a:latin typeface="Times New Roman" pitchFamily="18" charset="0"/>
              </a:rPr>
              <a:t> Long </a:t>
            </a:r>
            <a:r>
              <a:rPr lang="en-US" sz="2600" b="1" dirty="0" err="1">
                <a:latin typeface="Times New Roman" pitchFamily="18" charset="0"/>
              </a:rPr>
              <a:t>thuộc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Miên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Châu</a:t>
            </a:r>
            <a:r>
              <a:rPr lang="en-US" sz="2600" b="1" dirty="0">
                <a:latin typeface="Times New Roman" pitchFamily="18" charset="0"/>
              </a:rPr>
              <a:t>                    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		</a:t>
            </a:r>
            <a:r>
              <a:rPr lang="en-US" sz="2000" b="1" dirty="0">
                <a:solidFill>
                  <a:srgbClr val="0066CC"/>
                </a:solidFill>
                <a:latin typeface="Times New Roman" pitchFamily="18" charset="0"/>
              </a:rPr>
              <a:t>	                </a:t>
            </a:r>
            <a:r>
              <a:rPr lang="en-US" sz="2000" b="1" i="1" dirty="0">
                <a:solidFill>
                  <a:srgbClr val="C00000"/>
                </a:solidFill>
                <a:latin typeface="Times New Roman" pitchFamily="18" charset="0"/>
              </a:rPr>
              <a:t>(</a:t>
            </a:r>
            <a:r>
              <a:rPr lang="en-US" sz="2000" b="1" i="1" dirty="0" err="1">
                <a:solidFill>
                  <a:srgbClr val="C00000"/>
                </a:solidFill>
                <a:latin typeface="Times New Roman" pitchFamily="18" charset="0"/>
              </a:rPr>
              <a:t>Ngữ</a:t>
            </a:r>
            <a:r>
              <a:rPr lang="en-US" sz="20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Times New Roman" pitchFamily="18" charset="0"/>
              </a:rPr>
              <a:t>văn</a:t>
            </a:r>
            <a:r>
              <a:rPr lang="en-US" sz="2000" b="1" i="1" dirty="0">
                <a:solidFill>
                  <a:srgbClr val="C00000"/>
                </a:solidFill>
                <a:latin typeface="Times New Roman" pitchFamily="18" charset="0"/>
              </a:rPr>
              <a:t> 7, </a:t>
            </a:r>
            <a:r>
              <a:rPr lang="en-US" sz="2000" b="1" i="1" dirty="0" err="1">
                <a:solidFill>
                  <a:srgbClr val="C00000"/>
                </a:solidFill>
                <a:latin typeface="Times New Roman" pitchFamily="18" charset="0"/>
              </a:rPr>
              <a:t>tập</a:t>
            </a:r>
            <a:r>
              <a:rPr lang="en-US" sz="2000" b="1" i="1" dirty="0">
                <a:solidFill>
                  <a:srgbClr val="C00000"/>
                </a:solidFill>
                <a:latin typeface="Times New Roman" pitchFamily="18" charset="0"/>
              </a:rPr>
              <a:t> 1)</a:t>
            </a:r>
          </a:p>
        </p:txBody>
      </p:sp>
      <p:sp>
        <p:nvSpPr>
          <p:cNvPr id="43011" name="Text Box 7"/>
          <p:cNvSpPr txBox="1">
            <a:spLocks noChangeArrowheads="1"/>
          </p:cNvSpPr>
          <p:nvPr/>
        </p:nvSpPr>
        <p:spPr bwMode="auto">
          <a:xfrm>
            <a:off x="4672943" y="754142"/>
            <a:ext cx="195645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sz="2600" b="1" i="1" dirty="0">
                <a:solidFill>
                  <a:srgbClr val="0000FF"/>
                </a:solidFill>
                <a:latin typeface="Times New Roman" pitchFamily="18" charset="0"/>
              </a:rPr>
              <a:t>701-762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43012" name="Text Box 8"/>
          <p:cNvSpPr txBox="1">
            <a:spLocks noChangeArrowheads="1"/>
          </p:cNvSpPr>
          <p:nvPr/>
        </p:nvSpPr>
        <p:spPr bwMode="auto">
          <a:xfrm>
            <a:off x="6512801" y="2728979"/>
            <a:ext cx="25146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sz="2600" b="1" i="1" dirty="0" err="1">
                <a:solidFill>
                  <a:srgbClr val="0000FF"/>
                </a:solidFill>
                <a:latin typeface="Times New Roman" pitchFamily="18" charset="0"/>
              </a:rPr>
              <a:t>Tứ</a:t>
            </a:r>
            <a:r>
              <a:rPr lang="en-US" sz="2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itchFamily="18" charset="0"/>
              </a:rPr>
              <a:t>Xuyên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-433388" y="3621881"/>
            <a:ext cx="4876801" cy="16002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98438" y="3848159"/>
            <a:ext cx="39354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Bổ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sung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thêm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thông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về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năm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sinh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năm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mất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nhà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thơ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4503739" y="3621881"/>
            <a:ext cx="4797425" cy="14382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5181819" y="3886301"/>
            <a:ext cx="38639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Bổ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sung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thông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Miên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Châu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thuộc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tỉnh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>
            <a:off x="3074988" y="1246585"/>
            <a:ext cx="2667000" cy="24443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6902450" y="2971801"/>
            <a:ext cx="412750" cy="6881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3019" name="Picture 15" descr="180px-Duf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869156"/>
            <a:ext cx="2895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39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nimBg="1"/>
      <p:bldP spid="7178" grpId="0"/>
      <p:bldP spid="7179" grpId="0" animBg="1"/>
      <p:bldP spid="7180" grpId="0"/>
      <p:bldP spid="7181" grpId="0" animBg="1"/>
      <p:bldP spid="71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4287" y="52388"/>
            <a:ext cx="8994775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Times New Roman" pitchFamily="18" charset="0"/>
              </a:rPr>
              <a:t>a. </a:t>
            </a:r>
            <a:r>
              <a:rPr lang="en-US" sz="2000" b="1" dirty="0" err="1">
                <a:latin typeface="Times New Roman" pitchFamily="18" charset="0"/>
              </a:rPr>
              <a:t>Đùng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một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cái</a:t>
            </a:r>
            <a:r>
              <a:rPr lang="en-US" sz="2000" b="1" dirty="0">
                <a:latin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</a:rPr>
              <a:t>họ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en-US" sz="2000" b="1" i="1" dirty="0" err="1">
                <a:latin typeface="Times New Roman" pitchFamily="18" charset="0"/>
              </a:rPr>
              <a:t>những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người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bản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xứ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) </a:t>
            </a:r>
            <a:r>
              <a:rPr lang="en-US" sz="2000" b="1" dirty="0" err="1">
                <a:latin typeface="Times New Roman" pitchFamily="18" charset="0"/>
              </a:rPr>
              <a:t>được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phong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cho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cái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danh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hiệu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tối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cao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</a:rPr>
              <a:t> “</a:t>
            </a:r>
            <a:r>
              <a:rPr lang="en-US" sz="2000" b="1" dirty="0" err="1">
                <a:latin typeface="Times New Roman" pitchFamily="18" charset="0"/>
              </a:rPr>
              <a:t>chiến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sĩ</a:t>
            </a:r>
            <a:r>
              <a:rPr lang="en-US" sz="2000" b="1" dirty="0">
                <a:latin typeface="Times New Roman" pitchFamily="18" charset="0"/>
              </a:rPr>
              <a:t>  </a:t>
            </a:r>
            <a:r>
              <a:rPr lang="en-US" sz="2000" b="1" dirty="0" err="1">
                <a:latin typeface="Times New Roman" pitchFamily="18" charset="0"/>
              </a:rPr>
              <a:t>bảo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vệ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công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tự</a:t>
            </a:r>
            <a:r>
              <a:rPr lang="en-US" sz="2000" b="1" dirty="0">
                <a:latin typeface="Times New Roman" pitchFamily="18" charset="0"/>
              </a:rPr>
              <a:t> do”. </a:t>
            </a:r>
          </a:p>
          <a:p>
            <a:pPr algn="just"/>
            <a:r>
              <a:rPr lang="en-US" sz="2000" dirty="0">
                <a:solidFill>
                  <a:srgbClr val="C00000"/>
                </a:solidFill>
                <a:latin typeface="Times New Roman" pitchFamily="18" charset="0"/>
              </a:rPr>
              <a:t>                                   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</a:rPr>
              <a:t>(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</a:rPr>
              <a:t>Nguyễn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</a:rPr>
              <a:t>Ái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</a:rPr>
              <a:t>Quốc</a:t>
            </a:r>
            <a:r>
              <a:rPr lang="en-US" sz="2000" b="1" i="1" dirty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2000" b="1" i="1" dirty="0" err="1">
                <a:solidFill>
                  <a:srgbClr val="C00000"/>
                </a:solidFill>
                <a:latin typeface="Times New Roman" pitchFamily="18" charset="0"/>
              </a:rPr>
              <a:t>Thuế</a:t>
            </a:r>
            <a:r>
              <a:rPr lang="en-US" sz="20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Times New Roman" pitchFamily="18" charset="0"/>
              </a:rPr>
              <a:t>máu</a:t>
            </a:r>
            <a:r>
              <a:rPr lang="en-US" sz="2000" b="1" i="1" dirty="0">
                <a:solidFill>
                  <a:srgbClr val="C00000"/>
                </a:solidFill>
                <a:latin typeface="Times New Roman" pitchFamily="18" charset="0"/>
              </a:rPr>
              <a:t>)</a:t>
            </a:r>
          </a:p>
          <a:p>
            <a:pPr algn="just"/>
            <a:r>
              <a:rPr lang="en-US" sz="2000" b="1" dirty="0" err="1">
                <a:latin typeface="Times New Roman" pitchFamily="18" charset="0"/>
              </a:rPr>
              <a:t>b.Gọi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kênh</a:t>
            </a:r>
            <a:r>
              <a:rPr lang="en-US" sz="2000" b="1" dirty="0">
                <a:latin typeface="Times New Roman" pitchFamily="18" charset="0"/>
              </a:rPr>
              <a:t> Ba </a:t>
            </a:r>
            <a:r>
              <a:rPr lang="en-US" sz="2000" b="1" dirty="0" err="1">
                <a:latin typeface="Times New Roman" pitchFamily="18" charset="0"/>
              </a:rPr>
              <a:t>Khía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vì</a:t>
            </a:r>
            <a:r>
              <a:rPr lang="en-US" sz="2000" b="1" dirty="0">
                <a:latin typeface="Times New Roman" pitchFamily="18" charset="0"/>
              </a:rPr>
              <a:t> ở </a:t>
            </a:r>
            <a:r>
              <a:rPr lang="en-US" sz="2000" b="1" dirty="0" err="1">
                <a:latin typeface="Times New Roman" pitchFamily="18" charset="0"/>
              </a:rPr>
              <a:t>đó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hai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bên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bờ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tập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trung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toàn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những</a:t>
            </a:r>
            <a:r>
              <a:rPr lang="en-US" sz="2000" b="1" dirty="0">
                <a:latin typeface="Times New Roman" pitchFamily="18" charset="0"/>
              </a:rPr>
              <a:t> con </a:t>
            </a:r>
            <a:r>
              <a:rPr lang="en-US" sz="2000" b="1" dirty="0" err="1">
                <a:latin typeface="Times New Roman" pitchFamily="18" charset="0"/>
              </a:rPr>
              <a:t>ba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khía</a:t>
            </a:r>
            <a:r>
              <a:rPr lang="en-US" sz="2000" b="1" dirty="0">
                <a:latin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</a:rPr>
              <a:t>chúng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bám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đặc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sệt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quanh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các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gốc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cây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en-US" sz="2000" b="1" i="1" dirty="0" err="1">
                <a:latin typeface="Times New Roman" pitchFamily="18" charset="0"/>
              </a:rPr>
              <a:t>ba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khía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là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một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loại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còng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biển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lai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cua</a:t>
            </a:r>
            <a:r>
              <a:rPr lang="en-US" sz="2000" b="1" i="1" dirty="0">
                <a:latin typeface="Times New Roman" pitchFamily="18" charset="0"/>
              </a:rPr>
              <a:t>, </a:t>
            </a:r>
            <a:r>
              <a:rPr lang="en-US" sz="2000" b="1" i="1" dirty="0" err="1">
                <a:latin typeface="Times New Roman" pitchFamily="18" charset="0"/>
              </a:rPr>
              <a:t>càng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sắc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tím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đỏ</a:t>
            </a:r>
            <a:r>
              <a:rPr lang="en-US" sz="2000" b="1" i="1" dirty="0">
                <a:latin typeface="Times New Roman" pitchFamily="18" charset="0"/>
              </a:rPr>
              <a:t>, </a:t>
            </a:r>
            <a:r>
              <a:rPr lang="en-US" sz="2000" b="1" i="1" dirty="0" err="1">
                <a:latin typeface="Times New Roman" pitchFamily="18" charset="0"/>
              </a:rPr>
              <a:t>làm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mắm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xé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ra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trộn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tỏi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ớt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ăn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rất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ngon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).                  </a:t>
            </a:r>
          </a:p>
          <a:p>
            <a:pPr algn="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i="1" dirty="0">
                <a:solidFill>
                  <a:srgbClr val="C00000"/>
                </a:solidFill>
                <a:latin typeface="Times New Roman" pitchFamily="18" charset="0"/>
              </a:rPr>
              <a:t>(Theo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</a:rPr>
              <a:t>Đoàn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</a:rPr>
              <a:t>Giỏi</a:t>
            </a:r>
            <a:r>
              <a:rPr lang="en-US" sz="2000" b="1" i="1" dirty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2000" b="1" i="1" dirty="0" err="1">
                <a:solidFill>
                  <a:srgbClr val="C00000"/>
                </a:solidFill>
                <a:latin typeface="Times New Roman" pitchFamily="18" charset="0"/>
              </a:rPr>
              <a:t>Đất</a:t>
            </a:r>
            <a:r>
              <a:rPr lang="en-US" sz="20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Times New Roman" pitchFamily="18" charset="0"/>
              </a:rPr>
              <a:t>rừng</a:t>
            </a:r>
            <a:r>
              <a:rPr lang="en-US" sz="20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Times New Roman" pitchFamily="18" charset="0"/>
              </a:rPr>
              <a:t>phương</a:t>
            </a:r>
            <a:r>
              <a:rPr lang="en-US" sz="2000" b="1" i="1" dirty="0">
                <a:solidFill>
                  <a:srgbClr val="C00000"/>
                </a:solidFill>
                <a:latin typeface="Times New Roman" pitchFamily="18" charset="0"/>
              </a:rPr>
              <a:t> Nam)</a:t>
            </a:r>
          </a:p>
          <a:p>
            <a:pPr algn="just"/>
            <a:r>
              <a:rPr lang="en-US" sz="2000" b="1" dirty="0">
                <a:latin typeface="Times New Roman" pitchFamily="18" charset="0"/>
              </a:rPr>
              <a:t>c. </a:t>
            </a:r>
            <a:r>
              <a:rPr lang="en-US" sz="2000" b="1" dirty="0" err="1">
                <a:latin typeface="Times New Roman" pitchFamily="18" charset="0"/>
              </a:rPr>
              <a:t>Lí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Bạch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en-US" sz="2000" b="1" i="1" dirty="0">
                <a:latin typeface="Times New Roman" pitchFamily="18" charset="0"/>
              </a:rPr>
              <a:t>701-762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), </a:t>
            </a:r>
            <a:r>
              <a:rPr lang="en-US" sz="2000" b="1" dirty="0" err="1">
                <a:latin typeface="Times New Roman" pitchFamily="18" charset="0"/>
              </a:rPr>
              <a:t>nhà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thơ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nổi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tiếng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Trung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Quốc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đời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</a:rPr>
              <a:t>tự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Thái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Bạch</a:t>
            </a:r>
            <a:r>
              <a:rPr lang="en-US" sz="2000" b="1" dirty="0">
                <a:latin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</a:rPr>
              <a:t>hiệu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Thanh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Liên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cư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sĩ</a:t>
            </a:r>
            <a:r>
              <a:rPr lang="en-US" sz="2000" b="1" dirty="0">
                <a:latin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</a:rPr>
              <a:t>quê</a:t>
            </a:r>
            <a:r>
              <a:rPr lang="en-US" sz="2000" b="1" dirty="0">
                <a:latin typeface="Times New Roman" pitchFamily="18" charset="0"/>
              </a:rPr>
              <a:t> ở Cam </a:t>
            </a:r>
            <a:r>
              <a:rPr lang="en-US" sz="2000" b="1" dirty="0" err="1">
                <a:latin typeface="Times New Roman" pitchFamily="18" charset="0"/>
              </a:rPr>
              <a:t>Túc</a:t>
            </a:r>
            <a:r>
              <a:rPr lang="en-US" sz="2000" b="1" dirty="0">
                <a:latin typeface="Times New Roman" pitchFamily="18" charset="0"/>
              </a:rPr>
              <a:t>; </a:t>
            </a:r>
            <a:r>
              <a:rPr lang="en-US" sz="2000" b="1" dirty="0" err="1">
                <a:latin typeface="Times New Roman" pitchFamily="18" charset="0"/>
              </a:rPr>
              <a:t>lúc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năm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tuổi</a:t>
            </a:r>
            <a:r>
              <a:rPr lang="en-US" sz="2000" b="1" dirty="0">
                <a:latin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</a:rPr>
              <a:t>gia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về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định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cư</a:t>
            </a:r>
            <a:r>
              <a:rPr lang="en-US" sz="2000" b="1" dirty="0">
                <a:latin typeface="Times New Roman" pitchFamily="18" charset="0"/>
              </a:rPr>
              <a:t> ở </a:t>
            </a:r>
            <a:r>
              <a:rPr lang="en-US" sz="2000" b="1" dirty="0" err="1">
                <a:latin typeface="Times New Roman" pitchFamily="18" charset="0"/>
              </a:rPr>
              <a:t>làng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Thanh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Liên</a:t>
            </a:r>
            <a:r>
              <a:rPr lang="en-US" sz="2000" b="1" dirty="0">
                <a:latin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</a:rPr>
              <a:t>huyện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Xương</a:t>
            </a:r>
            <a:r>
              <a:rPr lang="en-US" sz="2000" b="1" dirty="0">
                <a:latin typeface="Times New Roman" pitchFamily="18" charset="0"/>
              </a:rPr>
              <a:t> Long </a:t>
            </a:r>
            <a:r>
              <a:rPr lang="en-US" sz="2000" b="1" dirty="0" err="1">
                <a:latin typeface="Times New Roman" pitchFamily="18" charset="0"/>
              </a:rPr>
              <a:t>thuộc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Miên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Châu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en-US" sz="2000" b="1" i="1" dirty="0" err="1">
                <a:latin typeface="Times New Roman" pitchFamily="18" charset="0"/>
              </a:rPr>
              <a:t>Tứ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Xuyên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). 			                          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</a:rPr>
              <a:t>(</a:t>
            </a:r>
            <a:r>
              <a:rPr lang="en-US" sz="2000" b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000" b="1" i="1" u="sng" dirty="0" err="1">
                <a:solidFill>
                  <a:srgbClr val="C00000"/>
                </a:solidFill>
                <a:latin typeface="Times New Roman" pitchFamily="18" charset="0"/>
              </a:rPr>
              <a:t>Ngữ</a:t>
            </a:r>
            <a:r>
              <a:rPr lang="en-US" sz="2000" b="1" i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000" b="1" i="1" u="sng" dirty="0" err="1">
                <a:solidFill>
                  <a:srgbClr val="C00000"/>
                </a:solidFill>
                <a:latin typeface="Times New Roman" pitchFamily="18" charset="0"/>
              </a:rPr>
              <a:t>văn</a:t>
            </a:r>
            <a:r>
              <a:rPr lang="en-US" sz="2000" b="1" i="1" u="sng" dirty="0">
                <a:solidFill>
                  <a:srgbClr val="C00000"/>
                </a:solidFill>
                <a:latin typeface="Times New Roman" pitchFamily="18" charset="0"/>
              </a:rPr>
              <a:t> 7, </a:t>
            </a:r>
            <a:r>
              <a:rPr lang="en-US" sz="2000" b="1" i="1" u="sng" dirty="0" err="1">
                <a:solidFill>
                  <a:srgbClr val="C00000"/>
                </a:solidFill>
                <a:latin typeface="Times New Roman" pitchFamily="18" charset="0"/>
              </a:rPr>
              <a:t>tập</a:t>
            </a:r>
            <a:r>
              <a:rPr lang="en-US" sz="2000" b="1" i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000" b="1" i="1" u="sng" dirty="0" err="1">
                <a:solidFill>
                  <a:srgbClr val="C00000"/>
                </a:solidFill>
                <a:latin typeface="Times New Roman" pitchFamily="18" charset="0"/>
              </a:rPr>
              <a:t>một</a:t>
            </a:r>
            <a:r>
              <a:rPr lang="en-US" sz="2000" b="1" i="1" u="sng" dirty="0">
                <a:solidFill>
                  <a:srgbClr val="C00000"/>
                </a:solidFill>
                <a:latin typeface="Times New Roman" pitchFamily="18" charset="0"/>
              </a:rPr>
              <a:t>)</a:t>
            </a:r>
          </a:p>
          <a:p>
            <a:pPr algn="just"/>
            <a:endParaRPr lang="en-US" sz="2000" b="1" i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r"/>
            <a:r>
              <a:rPr lang="en-US" sz="2000" dirty="0">
                <a:solidFill>
                  <a:srgbClr val="C00000"/>
                </a:solidFill>
                <a:latin typeface="Times New Roman" pitchFamily="18" charset="0"/>
              </a:rPr>
              <a:t>                                              </a:t>
            </a:r>
            <a:endParaRPr lang="en-US" sz="2000" b="1" i="1" dirty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 </a:t>
            </a:r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2336800" y="150974"/>
            <a:ext cx="2419985" cy="21669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rgbClr val="FF3300"/>
              </a:solidFill>
            </a:endParaRPr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1219200" y="2307432"/>
            <a:ext cx="1117600" cy="24050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2554" name="Rectangle 26"/>
          <p:cNvSpPr>
            <a:spLocks noChangeArrowheads="1"/>
          </p:cNvSpPr>
          <p:nvPr/>
        </p:nvSpPr>
        <p:spPr bwMode="auto">
          <a:xfrm>
            <a:off x="4267200" y="1338263"/>
            <a:ext cx="4832984" cy="2857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6137275" y="2827735"/>
            <a:ext cx="1635125" cy="2857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2556" name="Rectangle 28"/>
          <p:cNvSpPr>
            <a:spLocks noChangeArrowheads="1"/>
          </p:cNvSpPr>
          <p:nvPr/>
        </p:nvSpPr>
        <p:spPr bwMode="auto">
          <a:xfrm>
            <a:off x="6621464" y="1223962"/>
            <a:ext cx="2079625" cy="3000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152400" y="1624013"/>
            <a:ext cx="5257800" cy="3000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7783" y="3486150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sung,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theo.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55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2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20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20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20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9" dur="20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2" dur="20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6" dur="20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1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9" dur="20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1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2" dur="20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1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5" dur="20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2" grpId="0" animBg="1"/>
      <p:bldP spid="22552" grpId="1" animBg="1"/>
      <p:bldP spid="22552" grpId="2" animBg="1"/>
      <p:bldP spid="22553" grpId="0" animBg="1"/>
      <p:bldP spid="22553" grpId="1" animBg="1"/>
      <p:bldP spid="22553" grpId="2" animBg="1"/>
      <p:bldP spid="22554" grpId="0" animBg="1"/>
      <p:bldP spid="22554" grpId="1" animBg="1"/>
      <p:bldP spid="22555" grpId="0" animBg="1"/>
      <p:bldP spid="22555" grpId="1" animBg="1"/>
      <p:bldP spid="22556" grpId="0" animBg="1"/>
      <p:bldP spid="22556" grpId="1" animBg="1"/>
      <p:bldP spid="22556" grpId="2" animBg="1"/>
      <p:bldP spid="22557" grpId="0" animBg="1"/>
      <p:bldP spid="22557" grpId="1" animBg="1"/>
      <p:bldP spid="22557" grpId="2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WordArt 4"/>
          <p:cNvSpPr>
            <a:spLocks noChangeArrowheads="1" noChangeShapeType="1" noTextEdit="1"/>
          </p:cNvSpPr>
          <p:nvPr/>
        </p:nvSpPr>
        <p:spPr bwMode="auto">
          <a:xfrm>
            <a:off x="1284288" y="600075"/>
            <a:ext cx="57150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6000" kern="10">
              <a:ln w="1905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1587" y="1052388"/>
            <a:ext cx="914241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</a:rPr>
              <a:t>  </a:t>
            </a:r>
            <a:r>
              <a:rPr lang="en-US" sz="2400" b="1" u="sng" dirty="0">
                <a:solidFill>
                  <a:srgbClr val="C00000"/>
                </a:solidFill>
                <a:latin typeface="Times New Roman" pitchFamily="18" charset="0"/>
              </a:rPr>
              <a:t>2. </a:t>
            </a:r>
            <a:r>
              <a:rPr lang="en-US" sz="2400" b="1" u="sng" dirty="0" err="1">
                <a:solidFill>
                  <a:srgbClr val="C00000"/>
                </a:solidFill>
                <a:latin typeface="Times New Roman" pitchFamily="18" charset="0"/>
              </a:rPr>
              <a:t>Nhận</a:t>
            </a:r>
            <a:r>
              <a:rPr lang="en-US" sz="2400" b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latin typeface="Times New Roman" pitchFamily="18" charset="0"/>
              </a:rPr>
              <a:t>xét</a:t>
            </a:r>
            <a:r>
              <a:rPr lang="en-US" sz="2400" b="1" u="sng" dirty="0">
                <a:solidFill>
                  <a:srgbClr val="C00000"/>
                </a:solidFill>
                <a:latin typeface="Times New Roman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</a:rPr>
              <a:t> 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a.Đánh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dấu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phần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giải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thích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</a:rPr>
              <a:t> 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b.Đánh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dấu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phần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thuyết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minh </a:t>
            </a:r>
          </a:p>
          <a:p>
            <a:pPr algn="just"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</a:rPr>
              <a:t> 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c.Đánh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dấu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phần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bổ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sung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thêm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tin.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152400" y="3176046"/>
            <a:ext cx="65532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</a:rPr>
              <a:t>* </a:t>
            </a:r>
            <a:r>
              <a:rPr lang="en-US" sz="2800" b="1" i="1" u="sng" dirty="0" err="1">
                <a:solidFill>
                  <a:srgbClr val="C00000"/>
                </a:solidFill>
                <a:latin typeface="Times New Roman" pitchFamily="18" charset="0"/>
              </a:rPr>
              <a:t>Ghi</a:t>
            </a:r>
            <a:r>
              <a:rPr lang="en-US" sz="2800" b="1" i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C00000"/>
                </a:solidFill>
                <a:latin typeface="Times New Roman" pitchFamily="18" charset="0"/>
              </a:rPr>
              <a:t>nhớ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</a:rPr>
              <a:t> : ( SGK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trang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</a:rPr>
              <a:t> 134)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-44451" y="3728500"/>
            <a:ext cx="92344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</a:rPr>
              <a:t>	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Dấu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ngoặc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đơn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dùng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đánh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dấu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phần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chú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thích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giải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thích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thuyết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minh,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bổ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sung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thêm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)</a:t>
            </a:r>
            <a:endParaRPr lang="en-US" sz="8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304800" y="2114217"/>
            <a:ext cx="6856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2400" i="1">
              <a:solidFill>
                <a:srgbClr val="0066FF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423511"/>
            <a:ext cx="4572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endParaRPr lang="en-US" sz="2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1.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vi-VN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/trang 134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" name="Picture 26" descr="Book-09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4775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96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 animBg="1"/>
      <p:bldP spid="117765" grpId="0"/>
      <p:bldP spid="117766" grpId="0"/>
      <p:bldP spid="117767" grpId="0"/>
      <p:bldP spid="1177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762000" y="2286000"/>
            <a:ext cx="525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SG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2743200" y="46435"/>
            <a:ext cx="6400800" cy="509370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600" dirty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600" b="1" dirty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600" b="1" dirty="0">
                <a:latin typeface="Times New Roman" pitchFamily="18" charset="0"/>
              </a:rPr>
              <a:t>1. Nam Cao </a:t>
            </a:r>
            <a:r>
              <a:rPr lang="en-US" sz="2600" b="1" dirty="0" err="1">
                <a:latin typeface="Times New Roman" pitchFamily="18" charset="0"/>
              </a:rPr>
              <a:t>sinh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năm</a:t>
            </a:r>
            <a:r>
              <a:rPr lang="en-US" sz="2600" b="1" dirty="0">
                <a:latin typeface="Times New Roman" pitchFamily="18" charset="0"/>
              </a:rPr>
              <a:t> 1915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</a:rPr>
              <a:t>(?)</a:t>
            </a:r>
            <a:r>
              <a:rPr lang="en-US" sz="2600" b="1" dirty="0">
                <a:latin typeface="Times New Roman" pitchFamily="18" charset="0"/>
              </a:rPr>
              <a:t>-1951 </a:t>
            </a:r>
            <a:r>
              <a:rPr lang="en-US" sz="2600" b="1" dirty="0" err="1">
                <a:latin typeface="Times New Roman" pitchFamily="18" charset="0"/>
              </a:rPr>
              <a:t>nhưng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có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tài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liệu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ghi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năm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sinh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của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ông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là</a:t>
            </a:r>
            <a:r>
              <a:rPr lang="en-US" sz="2600" b="1" dirty="0">
                <a:latin typeface="Times New Roman" pitchFamily="18" charset="0"/>
              </a:rPr>
              <a:t> 1917.                   </a:t>
            </a:r>
            <a:endParaRPr lang="en-US" sz="2600" dirty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600" b="1" dirty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600" b="1" dirty="0">
                <a:latin typeface="Times New Roman" pitchFamily="18" charset="0"/>
              </a:rPr>
              <a:t>2. </a:t>
            </a:r>
            <a:r>
              <a:rPr lang="en-US" sz="2600" b="1" dirty="0" err="1">
                <a:latin typeface="Times New Roman" pitchFamily="18" charset="0"/>
              </a:rPr>
              <a:t>Một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thế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kỉ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văn</a:t>
            </a:r>
            <a:r>
              <a:rPr lang="en-US" sz="2600" b="1" dirty="0">
                <a:latin typeface="Times New Roman" pitchFamily="18" charset="0"/>
              </a:rPr>
              <a:t> minh </a:t>
            </a:r>
            <a:r>
              <a:rPr lang="en-US" sz="2600" b="1" dirty="0" err="1">
                <a:latin typeface="Times New Roman" pitchFamily="18" charset="0"/>
              </a:rPr>
              <a:t>khai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hóa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</a:rPr>
              <a:t>(!)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của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thực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dân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cũng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không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làm</a:t>
            </a:r>
            <a:r>
              <a:rPr lang="en-US" sz="2600" b="1" dirty="0">
                <a:latin typeface="Times New Roman" pitchFamily="18" charset="0"/>
              </a:rPr>
              <a:t> ra </a:t>
            </a:r>
            <a:r>
              <a:rPr lang="en-US" sz="2600" b="1" dirty="0" err="1">
                <a:latin typeface="Times New Roman" pitchFamily="18" charset="0"/>
              </a:rPr>
              <a:t>được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một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tấc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sắt.Tre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vẫn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còn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vất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vả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mãi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với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người</a:t>
            </a:r>
            <a:r>
              <a:rPr lang="en-US" sz="2600" b="1" dirty="0">
                <a:latin typeface="Times New Roman" pitchFamily="18" charset="0"/>
              </a:rPr>
              <a:t>.                    </a:t>
            </a:r>
            <a:r>
              <a:rPr lang="en-US" sz="2600" b="1" i="1" dirty="0">
                <a:solidFill>
                  <a:srgbClr val="C00000"/>
                </a:solidFill>
                <a:latin typeface="Times New Roman" pitchFamily="18" charset="0"/>
              </a:rPr>
              <a:t>( </a:t>
            </a:r>
            <a:r>
              <a:rPr lang="en-US" sz="2600" b="1" i="1" dirty="0" err="1">
                <a:solidFill>
                  <a:srgbClr val="C00000"/>
                </a:solidFill>
                <a:latin typeface="Times New Roman" pitchFamily="18" charset="0"/>
              </a:rPr>
              <a:t>Thép</a:t>
            </a:r>
            <a:r>
              <a:rPr lang="en-US" sz="2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C00000"/>
                </a:solidFill>
                <a:latin typeface="Times New Roman" pitchFamily="18" charset="0"/>
              </a:rPr>
              <a:t>Mới</a:t>
            </a:r>
            <a:r>
              <a:rPr lang="en-US" sz="2600" b="1" i="1" dirty="0">
                <a:solidFill>
                  <a:srgbClr val="C00000"/>
                </a:solidFill>
                <a:latin typeface="Times New Roman" pitchFamily="18" charset="0"/>
              </a:rPr>
              <a:t>- </a:t>
            </a:r>
            <a:r>
              <a:rPr lang="en-US" sz="2600" b="1" i="1" dirty="0" err="1">
                <a:solidFill>
                  <a:srgbClr val="C00000"/>
                </a:solidFill>
                <a:latin typeface="Times New Roman" pitchFamily="18" charset="0"/>
              </a:rPr>
              <a:t>Cây</a:t>
            </a:r>
            <a:r>
              <a:rPr lang="en-US" sz="2600" b="1" i="1" dirty="0">
                <a:solidFill>
                  <a:srgbClr val="C00000"/>
                </a:solidFill>
                <a:latin typeface="Times New Roman" pitchFamily="18" charset="0"/>
              </a:rPr>
              <a:t> Tre </a:t>
            </a:r>
            <a:r>
              <a:rPr lang="en-US" sz="2600" b="1" i="1" dirty="0" err="1">
                <a:solidFill>
                  <a:srgbClr val="C00000"/>
                </a:solidFill>
                <a:latin typeface="Times New Roman" pitchFamily="18" charset="0"/>
              </a:rPr>
              <a:t>Việt</a:t>
            </a:r>
            <a:r>
              <a:rPr lang="en-US" sz="2600" b="1" i="1" dirty="0">
                <a:solidFill>
                  <a:srgbClr val="C00000"/>
                </a:solidFill>
                <a:latin typeface="Times New Roman" pitchFamily="18" charset="0"/>
              </a:rPr>
              <a:t> Nam).</a:t>
            </a:r>
          </a:p>
          <a:p>
            <a:pPr eaLnBrk="1" hangingPunct="1">
              <a:spcBef>
                <a:spcPct val="50000"/>
              </a:spcBef>
            </a:pPr>
            <a:r>
              <a:rPr lang="en-US" sz="2600" dirty="0">
                <a:solidFill>
                  <a:schemeClr val="tx2"/>
                </a:solidFill>
                <a:latin typeface="Times New Roman" pitchFamily="18" charset="0"/>
              </a:rPr>
              <a:t>        </a:t>
            </a:r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3517900" y="2423103"/>
            <a:ext cx="355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4572000" y="2099937"/>
            <a:ext cx="3619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Tỏ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ý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nghi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ngờ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>
            <a:off x="3390900" y="485775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4457700" y="4373492"/>
            <a:ext cx="312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Tỏ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ý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mỉa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mai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46088" name="Picture 12" descr="1364459897_news_200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35"/>
            <a:ext cx="2667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13" descr="13049184681448741089_574_5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71750"/>
            <a:ext cx="2667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54453" y="0"/>
            <a:ext cx="237116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5400" b="1" kern="10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cs typeface="Times New Roman"/>
              </a:rPr>
              <a:t>LƯU Ý</a:t>
            </a:r>
            <a:endParaRPr lang="en-US" sz="5400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183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8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2874</Words>
  <Application>Microsoft Office PowerPoint</Application>
  <PresentationFormat>On-screen Show (16:9)</PresentationFormat>
  <Paragraphs>179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.VnTime</vt:lpstr>
      <vt:lpstr>Arial</vt:lpstr>
      <vt:lpstr>Calibri</vt:lpstr>
      <vt:lpstr>Times New Roman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nhanh :  Phần nào trong câu có thể cho vào dấu ngoặc đơn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Bài tập 6 (sgk/ 137) : Dựa vào nội dung bài học: Bài toán dân số, viết đoạn văn ngắn về sự cần thiết phải hạn chế việc gia tăng dân số; có sử dụng dấu ngoặc đơn và dấu hai chấm? </vt:lpstr>
      <vt:lpstr>Đoạn văn tham khảo 2: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Administrator_PC</dc:creator>
  <cp:lastModifiedBy>DELL</cp:lastModifiedBy>
  <cp:revision>21</cp:revision>
  <dcterms:created xsi:type="dcterms:W3CDTF">2020-12-01T12:52:16Z</dcterms:created>
  <dcterms:modified xsi:type="dcterms:W3CDTF">2021-12-08T09:57:10Z</dcterms:modified>
</cp:coreProperties>
</file>